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71" r:id="rId3"/>
    <p:sldId id="276" r:id="rId4"/>
    <p:sldId id="283" r:id="rId5"/>
    <p:sldId id="293" r:id="rId6"/>
    <p:sldId id="294" r:id="rId7"/>
    <p:sldId id="295" r:id="rId8"/>
    <p:sldId id="275" r:id="rId9"/>
    <p:sldId id="274" r:id="rId10"/>
    <p:sldId id="282" r:id="rId11"/>
    <p:sldId id="284" r:id="rId12"/>
    <p:sldId id="267" r:id="rId13"/>
    <p:sldId id="296" r:id="rId14"/>
    <p:sldId id="285" r:id="rId15"/>
    <p:sldId id="290" r:id="rId16"/>
    <p:sldId id="273" r:id="rId17"/>
    <p:sldId id="297" r:id="rId18"/>
    <p:sldId id="288" r:id="rId19"/>
    <p:sldId id="287" r:id="rId20"/>
    <p:sldId id="289" r:id="rId21"/>
    <p:sldId id="292" r:id="rId22"/>
    <p:sldId id="291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7456" autoAdjust="0"/>
  </p:normalViewPr>
  <p:slideViewPr>
    <p:cSldViewPr snapToGrid="0">
      <p:cViewPr varScale="1">
        <p:scale>
          <a:sx n="67" d="100"/>
          <a:sy n="67" d="100"/>
        </p:scale>
        <p:origin x="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Sheet3!$B$19</c:f>
              <c:strCache>
                <c:ptCount val="1"/>
                <c:pt idx="0">
                  <c:v>0.9 - 1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Sheet3!$C$19:$F$19</c:f>
              <c:numCache>
                <c:formatCode>General</c:formatCode>
                <c:ptCount val="4"/>
                <c:pt idx="0">
                  <c:v>61.98</c:v>
                </c:pt>
                <c:pt idx="1">
                  <c:v>68.98</c:v>
                </c:pt>
                <c:pt idx="2">
                  <c:v>70.16</c:v>
                </c:pt>
                <c:pt idx="3">
                  <c:v>70.260000000000005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3E-4764-8BA3-8DEDD5718D82}"/>
            </c:ext>
          </c:extLst>
        </c:ser>
        <c:ser>
          <c:idx val="1"/>
          <c:order val="1"/>
          <c:tx>
            <c:strRef>
              <c:f>Sheet3!$B$20</c:f>
              <c:strCache>
                <c:ptCount val="1"/>
                <c:pt idx="0">
                  <c:v>0.8 - 0.9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Sheet3!$C$20:$F$20</c:f>
              <c:numCache>
                <c:formatCode>General</c:formatCode>
                <c:ptCount val="4"/>
                <c:pt idx="0">
                  <c:v>61.98</c:v>
                </c:pt>
                <c:pt idx="1">
                  <c:v>62.23</c:v>
                </c:pt>
                <c:pt idx="2">
                  <c:v>64.81</c:v>
                </c:pt>
                <c:pt idx="3">
                  <c:v>65.5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3E-4764-8BA3-8DEDD5718D82}"/>
            </c:ext>
          </c:extLst>
        </c:ser>
        <c:ser>
          <c:idx val="2"/>
          <c:order val="2"/>
          <c:tx>
            <c:strRef>
              <c:f>Sheet3!$B$21</c:f>
              <c:strCache>
                <c:ptCount val="1"/>
                <c:pt idx="0">
                  <c:v>0.7 - 0.8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Sheet3!$C$21:$F$21</c:f>
              <c:numCache>
                <c:formatCode>General</c:formatCode>
                <c:ptCount val="4"/>
                <c:pt idx="0">
                  <c:v>61.98</c:v>
                </c:pt>
                <c:pt idx="1">
                  <c:v>67.27</c:v>
                </c:pt>
                <c:pt idx="2">
                  <c:v>67.33</c:v>
                </c:pt>
                <c:pt idx="3">
                  <c:v>67.47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3E-4764-8BA3-8DEDD5718D82}"/>
            </c:ext>
          </c:extLst>
        </c:ser>
        <c:ser>
          <c:idx val="3"/>
          <c:order val="3"/>
          <c:tx>
            <c:strRef>
              <c:f>Sheet3!$B$22</c:f>
              <c:strCache>
                <c:ptCount val="1"/>
                <c:pt idx="0">
                  <c:v>0.6 - 0.8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Sheet3!$C$22:$F$22</c:f>
              <c:numCache>
                <c:formatCode>General</c:formatCode>
                <c:ptCount val="4"/>
                <c:pt idx="0">
                  <c:v>61.98</c:v>
                </c:pt>
                <c:pt idx="1">
                  <c:v>68.23</c:v>
                </c:pt>
                <c:pt idx="2">
                  <c:v>66.040000000000006</c:v>
                </c:pt>
                <c:pt idx="3">
                  <c:v>67.98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A3E-4764-8BA3-8DEDD5718D82}"/>
            </c:ext>
          </c:extLst>
        </c:ser>
        <c:ser>
          <c:idx val="4"/>
          <c:order val="4"/>
          <c:tx>
            <c:strRef>
              <c:f>Sheet3!$B$23</c:f>
              <c:strCache>
                <c:ptCount val="1"/>
                <c:pt idx="0">
                  <c:v>0.5 - 0.6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Sheet3!$C$23:$F$23</c:f>
              <c:numCache>
                <c:formatCode>General</c:formatCode>
                <c:ptCount val="4"/>
                <c:pt idx="0">
                  <c:v>61.98</c:v>
                </c:pt>
                <c:pt idx="1">
                  <c:v>61.63</c:v>
                </c:pt>
                <c:pt idx="2">
                  <c:v>64.510000000000005</c:v>
                </c:pt>
                <c:pt idx="3">
                  <c:v>67.459999999999994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A3E-4764-8BA3-8DEDD5718D82}"/>
            </c:ext>
          </c:extLst>
        </c:ser>
        <c:ser>
          <c:idx val="5"/>
          <c:order val="5"/>
          <c:tx>
            <c:strRef>
              <c:f>Sheet3!$B$24</c:f>
              <c:strCache>
                <c:ptCount val="1"/>
                <c:pt idx="0">
                  <c:v>0.4 - 0.5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Sheet3!$C$24:$F$24</c:f>
              <c:numCache>
                <c:formatCode>General</c:formatCode>
                <c:ptCount val="4"/>
                <c:pt idx="0">
                  <c:v>61.98</c:v>
                </c:pt>
                <c:pt idx="1">
                  <c:v>65.2</c:v>
                </c:pt>
                <c:pt idx="2">
                  <c:v>65</c:v>
                </c:pt>
                <c:pt idx="3">
                  <c:v>66.64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A3E-4764-8BA3-8DEDD5718D82}"/>
            </c:ext>
          </c:extLst>
        </c:ser>
        <c:ser>
          <c:idx val="6"/>
          <c:order val="6"/>
          <c:tx>
            <c:strRef>
              <c:f>Sheet3!$B$25</c:f>
              <c:strCache>
                <c:ptCount val="1"/>
                <c:pt idx="0">
                  <c:v>0.3 - 0.4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Sheet3!$C$25:$F$25</c:f>
              <c:numCache>
                <c:formatCode>General</c:formatCode>
                <c:ptCount val="4"/>
                <c:pt idx="0">
                  <c:v>61.98</c:v>
                </c:pt>
                <c:pt idx="1">
                  <c:v>63.68</c:v>
                </c:pt>
                <c:pt idx="2">
                  <c:v>64.16</c:v>
                </c:pt>
                <c:pt idx="3">
                  <c:v>64.209999999999994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A3E-4764-8BA3-8DEDD5718D82}"/>
            </c:ext>
          </c:extLst>
        </c:ser>
        <c:ser>
          <c:idx val="7"/>
          <c:order val="7"/>
          <c:tx>
            <c:strRef>
              <c:f>Sheet3!$B$26</c:f>
              <c:strCache>
                <c:ptCount val="1"/>
                <c:pt idx="0">
                  <c:v>0.2 - 0.3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Sheet3!$C$26:$F$26</c:f>
              <c:numCache>
                <c:formatCode>General</c:formatCode>
                <c:ptCount val="4"/>
                <c:pt idx="0">
                  <c:v>61.98</c:v>
                </c:pt>
                <c:pt idx="1">
                  <c:v>63.18</c:v>
                </c:pt>
                <c:pt idx="2">
                  <c:v>66.040000000000006</c:v>
                </c:pt>
                <c:pt idx="3">
                  <c:v>65.510000000000005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A3E-4764-8BA3-8DEDD5718D82}"/>
            </c:ext>
          </c:extLst>
        </c:ser>
        <c:ser>
          <c:idx val="8"/>
          <c:order val="8"/>
          <c:tx>
            <c:strRef>
              <c:f>Sheet3!$B$27</c:f>
              <c:strCache>
                <c:ptCount val="1"/>
                <c:pt idx="0">
                  <c:v>0.1 - 0.2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Sheet3!$C$27:$F$27</c:f>
              <c:numCache>
                <c:formatCode>General</c:formatCode>
                <c:ptCount val="4"/>
                <c:pt idx="0">
                  <c:v>61.98</c:v>
                </c:pt>
                <c:pt idx="1">
                  <c:v>61.98</c:v>
                </c:pt>
                <c:pt idx="2">
                  <c:v>61.98</c:v>
                </c:pt>
                <c:pt idx="3">
                  <c:v>61.98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A3E-4764-8BA3-8DEDD5718D82}"/>
            </c:ext>
          </c:extLst>
        </c:ser>
        <c:ser>
          <c:idx val="9"/>
          <c:order val="9"/>
          <c:tx>
            <c:strRef>
              <c:f>Sheet3!$B$28</c:f>
              <c:strCache>
                <c:ptCount val="1"/>
                <c:pt idx="0">
                  <c:v>0 - 0.1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Sheet3!$C$28:$F$28</c:f>
              <c:numCache>
                <c:formatCode>General</c:formatCode>
                <c:ptCount val="4"/>
                <c:pt idx="0">
                  <c:v>61.98</c:v>
                </c:pt>
                <c:pt idx="1">
                  <c:v>61.98</c:v>
                </c:pt>
                <c:pt idx="2">
                  <c:v>61.98</c:v>
                </c:pt>
                <c:pt idx="3">
                  <c:v>61.98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A3E-4764-8BA3-8DEDD5718D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9984335"/>
        <c:axId val="1299985167"/>
      </c:lineChart>
      <c:catAx>
        <c:axId val="129998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85167"/>
        <c:crosses val="autoZero"/>
        <c:auto val="1"/>
        <c:lblAlgn val="ctr"/>
        <c:lblOffset val="100"/>
        <c:noMultiLvlLbl val="0"/>
      </c:catAx>
      <c:valAx>
        <c:axId val="1299985167"/>
        <c:scaling>
          <c:orientation val="minMax"/>
          <c:min val="6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84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Sheet2!$C$25</c:f>
              <c:strCache>
                <c:ptCount val="1"/>
                <c:pt idx="0">
                  <c:v>&gt;= 0.9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Sheet2!$D$25:$H$25</c:f>
              <c:numCache>
                <c:formatCode>General</c:formatCode>
                <c:ptCount val="5"/>
                <c:pt idx="0">
                  <c:v>75.73</c:v>
                </c:pt>
                <c:pt idx="1">
                  <c:v>79.41</c:v>
                </c:pt>
                <c:pt idx="2">
                  <c:v>80.03</c:v>
                </c:pt>
                <c:pt idx="3">
                  <c:v>81.180000000000007</c:v>
                </c:pt>
                <c:pt idx="4">
                  <c:v>82.78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83-447B-9B05-C7A1DAD237AF}"/>
            </c:ext>
          </c:extLst>
        </c:ser>
        <c:ser>
          <c:idx val="1"/>
          <c:order val="1"/>
          <c:tx>
            <c:strRef>
              <c:f>Sheet2!$C$26</c:f>
              <c:strCache>
                <c:ptCount val="1"/>
                <c:pt idx="0">
                  <c:v>&gt;= 0.4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Sheet2!$D$26:$H$26</c:f>
              <c:numCache>
                <c:formatCode>General</c:formatCode>
                <c:ptCount val="5"/>
                <c:pt idx="0">
                  <c:v>75.73</c:v>
                </c:pt>
                <c:pt idx="1">
                  <c:v>78.459999999999994</c:v>
                </c:pt>
                <c:pt idx="2">
                  <c:v>79.150000000000006</c:v>
                </c:pt>
                <c:pt idx="3">
                  <c:v>81.459999999999994</c:v>
                </c:pt>
                <c:pt idx="4">
                  <c:v>83.03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83-447B-9B05-C7A1DAD237AF}"/>
            </c:ext>
          </c:extLst>
        </c:ser>
        <c:ser>
          <c:idx val="2"/>
          <c:order val="2"/>
          <c:tx>
            <c:strRef>
              <c:f>Sheet2!$C$27</c:f>
              <c:strCache>
                <c:ptCount val="1"/>
                <c:pt idx="0">
                  <c:v>&gt;= 0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Sheet2!$D$27:$H$27</c:f>
              <c:numCache>
                <c:formatCode>General</c:formatCode>
                <c:ptCount val="5"/>
                <c:pt idx="0">
                  <c:v>75.73</c:v>
                </c:pt>
                <c:pt idx="1">
                  <c:v>78.94</c:v>
                </c:pt>
                <c:pt idx="2">
                  <c:v>80.59</c:v>
                </c:pt>
                <c:pt idx="3">
                  <c:v>82.52</c:v>
                </c:pt>
                <c:pt idx="4">
                  <c:v>82.86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83-447B-9B05-C7A1DAD237AF}"/>
            </c:ext>
          </c:extLst>
        </c:ser>
        <c:ser>
          <c:idx val="3"/>
          <c:order val="3"/>
          <c:tx>
            <c:strRef>
              <c:f>Sheet2!$C$28</c:f>
              <c:strCache>
                <c:ptCount val="1"/>
                <c:pt idx="0">
                  <c:v>RS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Sheet2!$D$28:$H$28</c:f>
              <c:numCache>
                <c:formatCode>General</c:formatCode>
                <c:ptCount val="5"/>
                <c:pt idx="0">
                  <c:v>75.73</c:v>
                </c:pt>
                <c:pt idx="1">
                  <c:v>78.64</c:v>
                </c:pt>
                <c:pt idx="2">
                  <c:v>78.459999999999994</c:v>
                </c:pt>
                <c:pt idx="3">
                  <c:v>81.39</c:v>
                </c:pt>
                <c:pt idx="4">
                  <c:v>81.45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883-447B-9B05-C7A1DAD23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6341727"/>
        <c:axId val="1536333823"/>
      </c:lineChart>
      <c:catAx>
        <c:axId val="1536341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6333823"/>
        <c:crosses val="autoZero"/>
        <c:auto val="1"/>
        <c:lblAlgn val="ctr"/>
        <c:lblOffset val="100"/>
        <c:noMultiLvlLbl val="0"/>
      </c:catAx>
      <c:valAx>
        <c:axId val="1536333823"/>
        <c:scaling>
          <c:orientation val="minMax"/>
          <c:min val="7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6341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720253718285214"/>
          <c:y val="2.7777777777777776E-2"/>
          <c:w val="0.78385834021839751"/>
          <c:h val="5.9445586155381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Sheet1!$I$6</c:f>
              <c:strCache>
                <c:ptCount val="1"/>
                <c:pt idx="0">
                  <c:v>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Sheet1!$I$7:$I$16</c:f>
              <c:numCache>
                <c:formatCode>General</c:formatCode>
                <c:ptCount val="10"/>
                <c:pt idx="0">
                  <c:v>66.62</c:v>
                </c:pt>
                <c:pt idx="1">
                  <c:v>69.87</c:v>
                </c:pt>
                <c:pt idx="2">
                  <c:v>73.510000000000005</c:v>
                </c:pt>
                <c:pt idx="3">
                  <c:v>73.31</c:v>
                </c:pt>
                <c:pt idx="4">
                  <c:v>75.91</c:v>
                </c:pt>
                <c:pt idx="5">
                  <c:v>76.55</c:v>
                </c:pt>
                <c:pt idx="6">
                  <c:v>77.959999999999994</c:v>
                </c:pt>
                <c:pt idx="7">
                  <c:v>78.27</c:v>
                </c:pt>
                <c:pt idx="8">
                  <c:v>78.569999999999993</c:v>
                </c:pt>
                <c:pt idx="9">
                  <c:v>81.17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13-4612-8501-3034CAD3281F}"/>
            </c:ext>
          </c:extLst>
        </c:ser>
        <c:ser>
          <c:idx val="1"/>
          <c:order val="1"/>
          <c:tx>
            <c:strRef>
              <c:f>Sheet1!$J$6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Sheet1!$J$7:$J$16</c:f>
              <c:numCache>
                <c:formatCode>General</c:formatCode>
                <c:ptCount val="10"/>
                <c:pt idx="0">
                  <c:v>66.62</c:v>
                </c:pt>
                <c:pt idx="1">
                  <c:v>68.260000000000005</c:v>
                </c:pt>
                <c:pt idx="2">
                  <c:v>74.05</c:v>
                </c:pt>
                <c:pt idx="3">
                  <c:v>73.92</c:v>
                </c:pt>
                <c:pt idx="4">
                  <c:v>73.31</c:v>
                </c:pt>
                <c:pt idx="5">
                  <c:v>77.45</c:v>
                </c:pt>
                <c:pt idx="6">
                  <c:v>79.03</c:v>
                </c:pt>
                <c:pt idx="7">
                  <c:v>78.88</c:v>
                </c:pt>
                <c:pt idx="8">
                  <c:v>80.17</c:v>
                </c:pt>
                <c:pt idx="9">
                  <c:v>81.27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13-4612-8501-3034CAD3281F}"/>
            </c:ext>
          </c:extLst>
        </c:ser>
        <c:ser>
          <c:idx val="2"/>
          <c:order val="2"/>
          <c:tx>
            <c:strRef>
              <c:f>Sheet1!$K$6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Sheet1!$K$7:$K$16</c:f>
              <c:numCache>
                <c:formatCode>General</c:formatCode>
                <c:ptCount val="10"/>
                <c:pt idx="0">
                  <c:v>66.62</c:v>
                </c:pt>
                <c:pt idx="1">
                  <c:v>71.2</c:v>
                </c:pt>
                <c:pt idx="2">
                  <c:v>72.25</c:v>
                </c:pt>
                <c:pt idx="3">
                  <c:v>74.760000000000005</c:v>
                </c:pt>
                <c:pt idx="4">
                  <c:v>75.989999999999995</c:v>
                </c:pt>
                <c:pt idx="5">
                  <c:v>75.64</c:v>
                </c:pt>
                <c:pt idx="6">
                  <c:v>78.19</c:v>
                </c:pt>
                <c:pt idx="7">
                  <c:v>78.95</c:v>
                </c:pt>
                <c:pt idx="8">
                  <c:v>79.209999999999994</c:v>
                </c:pt>
                <c:pt idx="9">
                  <c:v>81.19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13-4612-8501-3034CAD3281F}"/>
            </c:ext>
          </c:extLst>
        </c:ser>
        <c:ser>
          <c:idx val="3"/>
          <c:order val="3"/>
          <c:tx>
            <c:strRef>
              <c:f>Sheet1!$L$6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Sheet1!$L$7:$L$16</c:f>
              <c:numCache>
                <c:formatCode>General</c:formatCode>
                <c:ptCount val="10"/>
                <c:pt idx="0">
                  <c:v>66.62</c:v>
                </c:pt>
                <c:pt idx="1">
                  <c:v>68.05</c:v>
                </c:pt>
                <c:pt idx="2">
                  <c:v>71.45</c:v>
                </c:pt>
                <c:pt idx="3">
                  <c:v>74.45</c:v>
                </c:pt>
                <c:pt idx="4">
                  <c:v>75.319999999999993</c:v>
                </c:pt>
                <c:pt idx="5">
                  <c:v>76.06</c:v>
                </c:pt>
                <c:pt idx="6">
                  <c:v>78.14</c:v>
                </c:pt>
                <c:pt idx="7">
                  <c:v>78.03</c:v>
                </c:pt>
                <c:pt idx="8">
                  <c:v>81</c:v>
                </c:pt>
                <c:pt idx="9">
                  <c:v>81.22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313-4612-8501-3034CAD3281F}"/>
            </c:ext>
          </c:extLst>
        </c:ser>
        <c:ser>
          <c:idx val="4"/>
          <c:order val="4"/>
          <c:tx>
            <c:strRef>
              <c:f>Sheet1!$M$6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Sheet1!$M$7:$M$16</c:f>
              <c:numCache>
                <c:formatCode>General</c:formatCode>
                <c:ptCount val="10"/>
                <c:pt idx="0">
                  <c:v>66.62</c:v>
                </c:pt>
                <c:pt idx="1">
                  <c:v>67.75</c:v>
                </c:pt>
                <c:pt idx="2">
                  <c:v>72.64</c:v>
                </c:pt>
                <c:pt idx="3">
                  <c:v>72.55</c:v>
                </c:pt>
                <c:pt idx="4">
                  <c:v>75.8</c:v>
                </c:pt>
                <c:pt idx="5">
                  <c:v>77.599999999999994</c:v>
                </c:pt>
                <c:pt idx="6">
                  <c:v>78.209999999999994</c:v>
                </c:pt>
                <c:pt idx="7">
                  <c:v>78.72</c:v>
                </c:pt>
                <c:pt idx="8">
                  <c:v>79.75</c:v>
                </c:pt>
                <c:pt idx="9">
                  <c:v>80.540000000000006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313-4612-8501-3034CAD3281F}"/>
            </c:ext>
          </c:extLst>
        </c:ser>
        <c:ser>
          <c:idx val="5"/>
          <c:order val="5"/>
          <c:tx>
            <c:strRef>
              <c:f>Sheet1!$N$6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Sheet1!$N$7:$N$16</c:f>
              <c:numCache>
                <c:formatCode>General</c:formatCode>
                <c:ptCount val="10"/>
                <c:pt idx="0">
                  <c:v>66.62</c:v>
                </c:pt>
                <c:pt idx="1">
                  <c:v>69.400000000000006</c:v>
                </c:pt>
                <c:pt idx="2">
                  <c:v>72.31</c:v>
                </c:pt>
                <c:pt idx="3">
                  <c:v>73.56</c:v>
                </c:pt>
                <c:pt idx="4">
                  <c:v>76.05</c:v>
                </c:pt>
                <c:pt idx="5">
                  <c:v>77.02</c:v>
                </c:pt>
                <c:pt idx="6">
                  <c:v>77.5</c:v>
                </c:pt>
                <c:pt idx="7">
                  <c:v>78.83</c:v>
                </c:pt>
                <c:pt idx="8">
                  <c:v>79.41</c:v>
                </c:pt>
                <c:pt idx="9">
                  <c:v>82.06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313-4612-8501-3034CAD3281F}"/>
            </c:ext>
          </c:extLst>
        </c:ser>
        <c:ser>
          <c:idx val="6"/>
          <c:order val="6"/>
          <c:tx>
            <c:strRef>
              <c:f>Sheet1!$O$6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Sheet1!$O$7:$O$16</c:f>
              <c:numCache>
                <c:formatCode>General</c:formatCode>
                <c:ptCount val="10"/>
                <c:pt idx="0">
                  <c:v>66.62</c:v>
                </c:pt>
                <c:pt idx="1">
                  <c:v>69.12</c:v>
                </c:pt>
                <c:pt idx="2">
                  <c:v>73.010000000000005</c:v>
                </c:pt>
                <c:pt idx="3">
                  <c:v>74.349999999999994</c:v>
                </c:pt>
                <c:pt idx="4">
                  <c:v>74.98</c:v>
                </c:pt>
                <c:pt idx="5">
                  <c:v>77.709999999999994</c:v>
                </c:pt>
                <c:pt idx="6">
                  <c:v>77.28</c:v>
                </c:pt>
                <c:pt idx="7">
                  <c:v>79.099999999999994</c:v>
                </c:pt>
                <c:pt idx="8">
                  <c:v>80.59</c:v>
                </c:pt>
                <c:pt idx="9">
                  <c:v>80.010000000000005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313-4612-8501-3034CAD3281F}"/>
            </c:ext>
          </c:extLst>
        </c:ser>
        <c:ser>
          <c:idx val="7"/>
          <c:order val="7"/>
          <c:tx>
            <c:strRef>
              <c:f>Sheet1!$P$6</c:f>
              <c:strCache>
                <c:ptCount val="1"/>
                <c:pt idx="0">
                  <c:v>&gt;= 0.2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Sheet1!$P$7:$P$16</c:f>
              <c:numCache>
                <c:formatCode>General</c:formatCode>
                <c:ptCount val="10"/>
                <c:pt idx="0">
                  <c:v>66.62</c:v>
                </c:pt>
                <c:pt idx="1">
                  <c:v>71.7</c:v>
                </c:pt>
                <c:pt idx="2">
                  <c:v>71.92</c:v>
                </c:pt>
                <c:pt idx="3">
                  <c:v>73.709999999999994</c:v>
                </c:pt>
                <c:pt idx="4">
                  <c:v>75.13</c:v>
                </c:pt>
                <c:pt idx="5">
                  <c:v>76.819999999999993</c:v>
                </c:pt>
                <c:pt idx="6">
                  <c:v>77.98</c:v>
                </c:pt>
                <c:pt idx="7">
                  <c:v>79.930000000000007</c:v>
                </c:pt>
                <c:pt idx="8">
                  <c:v>80.73</c:v>
                </c:pt>
                <c:pt idx="9">
                  <c:v>81.96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313-4612-8501-3034CAD3281F}"/>
            </c:ext>
          </c:extLst>
        </c:ser>
        <c:ser>
          <c:idx val="8"/>
          <c:order val="8"/>
          <c:tx>
            <c:strRef>
              <c:f>Sheet1!$Q$6</c:f>
              <c:strCache>
                <c:ptCount val="1"/>
                <c:pt idx="0">
                  <c:v>&gt;= 0.1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Sheet1!$Q$7:$Q$16</c:f>
              <c:numCache>
                <c:formatCode>General</c:formatCode>
                <c:ptCount val="10"/>
                <c:pt idx="0">
                  <c:v>66.62</c:v>
                </c:pt>
                <c:pt idx="1">
                  <c:v>71.7</c:v>
                </c:pt>
                <c:pt idx="2">
                  <c:v>71.92</c:v>
                </c:pt>
                <c:pt idx="3">
                  <c:v>73.709999999999994</c:v>
                </c:pt>
                <c:pt idx="4">
                  <c:v>75.13</c:v>
                </c:pt>
                <c:pt idx="5">
                  <c:v>76.819999999999993</c:v>
                </c:pt>
                <c:pt idx="6">
                  <c:v>77.98</c:v>
                </c:pt>
                <c:pt idx="7">
                  <c:v>79.930000000000007</c:v>
                </c:pt>
                <c:pt idx="8">
                  <c:v>80.73</c:v>
                </c:pt>
                <c:pt idx="9">
                  <c:v>81.96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313-4612-8501-3034CAD3281F}"/>
            </c:ext>
          </c:extLst>
        </c:ser>
        <c:ser>
          <c:idx val="9"/>
          <c:order val="9"/>
          <c:tx>
            <c:strRef>
              <c:f>Sheet1!$R$6</c:f>
              <c:strCache>
                <c:ptCount val="1"/>
                <c:pt idx="0">
                  <c:v>&gt;= 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Sheet1!$R$7:$R$16</c:f>
              <c:numCache>
                <c:formatCode>General</c:formatCode>
                <c:ptCount val="10"/>
                <c:pt idx="0">
                  <c:v>66.62</c:v>
                </c:pt>
                <c:pt idx="1">
                  <c:v>71.7</c:v>
                </c:pt>
                <c:pt idx="2">
                  <c:v>71.92</c:v>
                </c:pt>
                <c:pt idx="3">
                  <c:v>73.709999999999994</c:v>
                </c:pt>
                <c:pt idx="4">
                  <c:v>75.13</c:v>
                </c:pt>
                <c:pt idx="5">
                  <c:v>76.819999999999993</c:v>
                </c:pt>
                <c:pt idx="6">
                  <c:v>77.98</c:v>
                </c:pt>
                <c:pt idx="7">
                  <c:v>79.930000000000007</c:v>
                </c:pt>
                <c:pt idx="8">
                  <c:v>80.73</c:v>
                </c:pt>
                <c:pt idx="9">
                  <c:v>81.96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313-4612-8501-3034CAD3281F}"/>
            </c:ext>
          </c:extLst>
        </c:ser>
        <c:ser>
          <c:idx val="10"/>
          <c:order val="10"/>
          <c:tx>
            <c:strRef>
              <c:f>Sheet1!$S$6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Sheet1!$H$7:$H$16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Sheet1!$S$7:$S$16</c:f>
              <c:numCache>
                <c:formatCode>General</c:formatCode>
                <c:ptCount val="10"/>
                <c:pt idx="0">
                  <c:v>66.62</c:v>
                </c:pt>
                <c:pt idx="1">
                  <c:v>66.319999999999993</c:v>
                </c:pt>
                <c:pt idx="2">
                  <c:v>73.650000000000006</c:v>
                </c:pt>
                <c:pt idx="3">
                  <c:v>73.819999999999993</c:v>
                </c:pt>
                <c:pt idx="4">
                  <c:v>75.150000000000006</c:v>
                </c:pt>
                <c:pt idx="5">
                  <c:v>74.92</c:v>
                </c:pt>
                <c:pt idx="6">
                  <c:v>76.61</c:v>
                </c:pt>
                <c:pt idx="7">
                  <c:v>78.150000000000006</c:v>
                </c:pt>
                <c:pt idx="8">
                  <c:v>78.510000000000005</c:v>
                </c:pt>
                <c:pt idx="9">
                  <c:v>78.489999999999995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313-4612-8501-3034CAD328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2170800"/>
        <c:axId val="432169552"/>
      </c:lineChart>
      <c:catAx>
        <c:axId val="43217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2169552"/>
        <c:crosses val="autoZero"/>
        <c:auto val="1"/>
        <c:lblAlgn val="ctr"/>
        <c:lblOffset val="100"/>
        <c:noMultiLvlLbl val="0"/>
      </c:catAx>
      <c:valAx>
        <c:axId val="432169552"/>
        <c:scaling>
          <c:orientation val="minMax"/>
          <c:min val="6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217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Sheet1!$J$23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Sheet1!$I$24:$I$33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Sheet1!$J$24:$J$33</c:f>
              <c:numCache>
                <c:formatCode>General</c:formatCode>
                <c:ptCount val="10"/>
                <c:pt idx="0">
                  <c:v>66.62</c:v>
                </c:pt>
                <c:pt idx="1">
                  <c:v>68.260000000000005</c:v>
                </c:pt>
                <c:pt idx="2">
                  <c:v>74.05</c:v>
                </c:pt>
                <c:pt idx="3">
                  <c:v>73.92</c:v>
                </c:pt>
                <c:pt idx="4">
                  <c:v>73.31</c:v>
                </c:pt>
                <c:pt idx="5">
                  <c:v>77.45</c:v>
                </c:pt>
                <c:pt idx="6">
                  <c:v>79.03</c:v>
                </c:pt>
                <c:pt idx="7">
                  <c:v>78.88</c:v>
                </c:pt>
                <c:pt idx="8">
                  <c:v>80.17</c:v>
                </c:pt>
                <c:pt idx="9">
                  <c:v>81.27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45-45F8-A22F-58AEEDA963BC}"/>
            </c:ext>
          </c:extLst>
        </c:ser>
        <c:ser>
          <c:idx val="1"/>
          <c:order val="1"/>
          <c:tx>
            <c:strRef>
              <c:f>Sheet1!$K$23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Sheet1!$I$24:$I$33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Sheet1!$K$24:$K$33</c:f>
              <c:numCache>
                <c:formatCode>General</c:formatCode>
                <c:ptCount val="10"/>
                <c:pt idx="0">
                  <c:v>66.62</c:v>
                </c:pt>
                <c:pt idx="1">
                  <c:v>69.400000000000006</c:v>
                </c:pt>
                <c:pt idx="2">
                  <c:v>72.31</c:v>
                </c:pt>
                <c:pt idx="3">
                  <c:v>73.56</c:v>
                </c:pt>
                <c:pt idx="4">
                  <c:v>76.05</c:v>
                </c:pt>
                <c:pt idx="5">
                  <c:v>77.02</c:v>
                </c:pt>
                <c:pt idx="6">
                  <c:v>77.5</c:v>
                </c:pt>
                <c:pt idx="7">
                  <c:v>78.83</c:v>
                </c:pt>
                <c:pt idx="8">
                  <c:v>79.41</c:v>
                </c:pt>
                <c:pt idx="9">
                  <c:v>82.06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45-45F8-A22F-58AEEDA963BC}"/>
            </c:ext>
          </c:extLst>
        </c:ser>
        <c:ser>
          <c:idx val="2"/>
          <c:order val="2"/>
          <c:tx>
            <c:strRef>
              <c:f>Sheet1!$L$23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Sheet1!$I$24:$I$33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Sheet1!$L$24:$L$33</c:f>
              <c:numCache>
                <c:formatCode>General</c:formatCode>
                <c:ptCount val="10"/>
                <c:pt idx="0">
                  <c:v>66.62</c:v>
                </c:pt>
                <c:pt idx="1">
                  <c:v>66.319999999999993</c:v>
                </c:pt>
                <c:pt idx="2">
                  <c:v>73.650000000000006</c:v>
                </c:pt>
                <c:pt idx="3">
                  <c:v>73.819999999999993</c:v>
                </c:pt>
                <c:pt idx="4">
                  <c:v>75.150000000000006</c:v>
                </c:pt>
                <c:pt idx="5">
                  <c:v>74.92</c:v>
                </c:pt>
                <c:pt idx="6">
                  <c:v>76.61</c:v>
                </c:pt>
                <c:pt idx="7">
                  <c:v>78.150000000000006</c:v>
                </c:pt>
                <c:pt idx="8">
                  <c:v>78.510000000000005</c:v>
                </c:pt>
                <c:pt idx="9">
                  <c:v>78.489999999999995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45-45F8-A22F-58AEEDA96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0934032"/>
        <c:axId val="530946512"/>
      </c:lineChart>
      <c:catAx>
        <c:axId val="53093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946512"/>
        <c:crosses val="autoZero"/>
        <c:auto val="1"/>
        <c:lblAlgn val="ctr"/>
        <c:lblOffset val="100"/>
        <c:noMultiLvlLbl val="0"/>
      </c:catAx>
      <c:valAx>
        <c:axId val="530946512"/>
        <c:scaling>
          <c:orientation val="minMax"/>
          <c:min val="6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93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Sheet2!$E$21</c:f>
              <c:strCache>
                <c:ptCount val="1"/>
                <c:pt idx="0">
                  <c:v>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Sheet2!$F$21:$L$21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88.66</c:v>
                </c:pt>
                <c:pt idx="2">
                  <c:v>75.84</c:v>
                </c:pt>
                <c:pt idx="3">
                  <c:v>85.97</c:v>
                </c:pt>
                <c:pt idx="4">
                  <c:v>84.15</c:v>
                </c:pt>
                <c:pt idx="5">
                  <c:v>72.599999999999994</c:v>
                </c:pt>
                <c:pt idx="6">
                  <c:v>70.08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2D-4086-B21B-6F754E622B52}"/>
            </c:ext>
          </c:extLst>
        </c:ser>
        <c:ser>
          <c:idx val="1"/>
          <c:order val="1"/>
          <c:tx>
            <c:strRef>
              <c:f>Sheet2!$E$22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Sheet2!$F$22:$L$22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68.19</c:v>
                </c:pt>
                <c:pt idx="2">
                  <c:v>77.260000000000005</c:v>
                </c:pt>
                <c:pt idx="3">
                  <c:v>65.36</c:v>
                </c:pt>
                <c:pt idx="4">
                  <c:v>84.06</c:v>
                </c:pt>
                <c:pt idx="5">
                  <c:v>79.400000000000006</c:v>
                </c:pt>
                <c:pt idx="6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2D-4086-B21B-6F754E622B52}"/>
            </c:ext>
          </c:extLst>
        </c:ser>
        <c:ser>
          <c:idx val="2"/>
          <c:order val="2"/>
          <c:tx>
            <c:strRef>
              <c:f>Sheet2!$E$23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Sheet2!$F$23:$L$23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70.41</c:v>
                </c:pt>
                <c:pt idx="2">
                  <c:v>68.98</c:v>
                </c:pt>
                <c:pt idx="3">
                  <c:v>79.33</c:v>
                </c:pt>
                <c:pt idx="4">
                  <c:v>74.900000000000006</c:v>
                </c:pt>
                <c:pt idx="5">
                  <c:v>69.56</c:v>
                </c:pt>
                <c:pt idx="6">
                  <c:v>65.430000000000007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D2D-4086-B21B-6F754E622B52}"/>
            </c:ext>
          </c:extLst>
        </c:ser>
        <c:ser>
          <c:idx val="3"/>
          <c:order val="3"/>
          <c:tx>
            <c:strRef>
              <c:f>Sheet2!$E$24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Sheet2!$F$24:$L$24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86.78</c:v>
                </c:pt>
                <c:pt idx="2">
                  <c:v>64.180000000000007</c:v>
                </c:pt>
                <c:pt idx="3">
                  <c:v>65.430000000000007</c:v>
                </c:pt>
                <c:pt idx="4">
                  <c:v>80.38</c:v>
                </c:pt>
                <c:pt idx="5">
                  <c:v>56.11</c:v>
                </c:pt>
                <c:pt idx="6">
                  <c:v>70.84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D2D-4086-B21B-6F754E622B52}"/>
            </c:ext>
          </c:extLst>
        </c:ser>
        <c:ser>
          <c:idx val="4"/>
          <c:order val="4"/>
          <c:tx>
            <c:strRef>
              <c:f>Sheet2!$E$25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Sheet2!$F$25:$L$25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50.8</c:v>
                </c:pt>
                <c:pt idx="2">
                  <c:v>55.53</c:v>
                </c:pt>
                <c:pt idx="3">
                  <c:v>71.14</c:v>
                </c:pt>
                <c:pt idx="4">
                  <c:v>64.900000000000006</c:v>
                </c:pt>
                <c:pt idx="5">
                  <c:v>56.05</c:v>
                </c:pt>
                <c:pt idx="6">
                  <c:v>57.22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2D-4086-B21B-6F754E622B52}"/>
            </c:ext>
          </c:extLst>
        </c:ser>
        <c:ser>
          <c:idx val="5"/>
          <c:order val="5"/>
          <c:tx>
            <c:strRef>
              <c:f>Sheet2!$E$26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Sheet2!$F$26:$L$26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79.599999999999994</c:v>
                </c:pt>
                <c:pt idx="2">
                  <c:v>73.66</c:v>
                </c:pt>
                <c:pt idx="3">
                  <c:v>71.7</c:v>
                </c:pt>
                <c:pt idx="4">
                  <c:v>73.28</c:v>
                </c:pt>
                <c:pt idx="5">
                  <c:v>76.48</c:v>
                </c:pt>
                <c:pt idx="6">
                  <c:v>65.78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D2D-4086-B21B-6F754E622B52}"/>
            </c:ext>
          </c:extLst>
        </c:ser>
        <c:ser>
          <c:idx val="6"/>
          <c:order val="6"/>
          <c:tx>
            <c:strRef>
              <c:f>Sheet2!$E$27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Sheet2!$F$27:$L$27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D2D-4086-B21B-6F754E622B52}"/>
            </c:ext>
          </c:extLst>
        </c:ser>
        <c:ser>
          <c:idx val="7"/>
          <c:order val="7"/>
          <c:tx>
            <c:strRef>
              <c:f>Sheet2!$E$28</c:f>
              <c:strCache>
                <c:ptCount val="1"/>
                <c:pt idx="0">
                  <c:v>&gt;= 0.2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Sheet2!$F$28:$L$28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D2D-4086-B21B-6F754E622B52}"/>
            </c:ext>
          </c:extLst>
        </c:ser>
        <c:ser>
          <c:idx val="8"/>
          <c:order val="8"/>
          <c:tx>
            <c:strRef>
              <c:f>Sheet2!$E$29</c:f>
              <c:strCache>
                <c:ptCount val="1"/>
                <c:pt idx="0">
                  <c:v>&gt;= 0.1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Sheet2!$F$29:$L$29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D2D-4086-B21B-6F754E622B52}"/>
            </c:ext>
          </c:extLst>
        </c:ser>
        <c:ser>
          <c:idx val="9"/>
          <c:order val="9"/>
          <c:tx>
            <c:strRef>
              <c:f>Sheet2!$E$30</c:f>
              <c:strCache>
                <c:ptCount val="1"/>
                <c:pt idx="0">
                  <c:v>&gt;= 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Sheet2!$F$30:$L$30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D2D-4086-B21B-6F754E622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1121760"/>
        <c:axId val="541122176"/>
      </c:lineChart>
      <c:catAx>
        <c:axId val="54112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2176"/>
        <c:crosses val="autoZero"/>
        <c:auto val="1"/>
        <c:lblAlgn val="ctr"/>
        <c:lblOffset val="100"/>
        <c:noMultiLvlLbl val="0"/>
      </c:catAx>
      <c:valAx>
        <c:axId val="541122176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Sheet1!$D$8</c:f>
              <c:strCache>
                <c:ptCount val="1"/>
                <c:pt idx="0">
                  <c:v>0.5-0.7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Sheet1!$D$9:$D$14</c:f>
              <c:numCache>
                <c:formatCode>General</c:formatCode>
                <c:ptCount val="6"/>
                <c:pt idx="0">
                  <c:v>0.88</c:v>
                </c:pt>
                <c:pt idx="1">
                  <c:v>0.89</c:v>
                </c:pt>
                <c:pt idx="2">
                  <c:v>0.9</c:v>
                </c:pt>
                <c:pt idx="3">
                  <c:v>0.91</c:v>
                </c:pt>
                <c:pt idx="4">
                  <c:v>0.93</c:v>
                </c:pt>
                <c:pt idx="5">
                  <c:v>0.92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96-4DD4-BAD1-1F43B17500A0}"/>
            </c:ext>
          </c:extLst>
        </c:ser>
        <c:ser>
          <c:idx val="1"/>
          <c:order val="1"/>
          <c:tx>
            <c:strRef>
              <c:f>Sheet1!$E$8</c:f>
              <c:strCache>
                <c:ptCount val="1"/>
                <c:pt idx="0">
                  <c:v>0.7-0.9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Sheet1!$E$9:$E$14</c:f>
              <c:numCache>
                <c:formatCode>General</c:formatCode>
                <c:ptCount val="6"/>
                <c:pt idx="0">
                  <c:v>0.88</c:v>
                </c:pt>
                <c:pt idx="1">
                  <c:v>0.86</c:v>
                </c:pt>
                <c:pt idx="2">
                  <c:v>0.9</c:v>
                </c:pt>
                <c:pt idx="3">
                  <c:v>0.87</c:v>
                </c:pt>
                <c:pt idx="4">
                  <c:v>0.9</c:v>
                </c:pt>
                <c:pt idx="5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96-4DD4-BAD1-1F43B17500A0}"/>
            </c:ext>
          </c:extLst>
        </c:ser>
        <c:ser>
          <c:idx val="2"/>
          <c:order val="2"/>
          <c:tx>
            <c:strRef>
              <c:f>Sheet1!$F$8</c:f>
              <c:strCache>
                <c:ptCount val="1"/>
                <c:pt idx="0">
                  <c:v>0.9-1.0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Sheet1!$F$9:$F$14</c:f>
              <c:numCache>
                <c:formatCode>General</c:formatCode>
                <c:ptCount val="6"/>
                <c:pt idx="0">
                  <c:v>0.88</c:v>
                </c:pt>
                <c:pt idx="1">
                  <c:v>0.83</c:v>
                </c:pt>
                <c:pt idx="2">
                  <c:v>0.89</c:v>
                </c:pt>
                <c:pt idx="3">
                  <c:v>0.83</c:v>
                </c:pt>
                <c:pt idx="4">
                  <c:v>0.85</c:v>
                </c:pt>
                <c:pt idx="5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D96-4DD4-BAD1-1F43B1750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2189903"/>
        <c:axId val="1582189071"/>
      </c:lineChart>
      <c:catAx>
        <c:axId val="1582189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189071"/>
        <c:crosses val="autoZero"/>
        <c:auto val="1"/>
        <c:lblAlgn val="ctr"/>
        <c:lblOffset val="100"/>
        <c:noMultiLvlLbl val="0"/>
      </c:catAx>
      <c:valAx>
        <c:axId val="1582189071"/>
        <c:scaling>
          <c:orientation val="minMax"/>
          <c:min val="0.82000000000000006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18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Sheet2!$E$41</c:f>
              <c:strCache>
                <c:ptCount val="1"/>
                <c:pt idx="0">
                  <c:v>&gt;= 0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Sheet2!$F$40:$J$40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Gn (2k)</c:v>
                </c:pt>
              </c:strCache>
            </c:strRef>
          </c:cat>
          <c:val>
            <c:numRef>
              <c:f>Sheet2!$F$41:$J$41</c:f>
              <c:numCache>
                <c:formatCode>General</c:formatCode>
                <c:ptCount val="5"/>
                <c:pt idx="0">
                  <c:v>75.73</c:v>
                </c:pt>
                <c:pt idx="1">
                  <c:v>78.94</c:v>
                </c:pt>
                <c:pt idx="2">
                  <c:v>80.59</c:v>
                </c:pt>
                <c:pt idx="3">
                  <c:v>82.52</c:v>
                </c:pt>
                <c:pt idx="4">
                  <c:v>82.86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73-488B-A699-08D20BEA4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9988911"/>
        <c:axId val="1299990159"/>
      </c:lineChart>
      <c:catAx>
        <c:axId val="1299988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90159"/>
        <c:crosses val="autoZero"/>
        <c:auto val="1"/>
        <c:lblAlgn val="ctr"/>
        <c:lblOffset val="100"/>
        <c:noMultiLvlLbl val="0"/>
      </c:catAx>
      <c:valAx>
        <c:axId val="1299990159"/>
        <c:scaling>
          <c:orientation val="minMax"/>
          <c:min val="7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8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F4B8-929C-445E-B57F-35D5B622153E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D2DF-2B55-4632-A6F1-AAF9AB27D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개발 목적 </a:t>
            </a:r>
            <a:r>
              <a:rPr lang="en-US" altLang="ko-KR" sz="14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지속 가능한 슬라이드 분류 시스템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시스템이 변화하는 환경적 요인에 대한 </a:t>
            </a:r>
            <a:r>
              <a:rPr lang="ko-KR" altLang="en-US" sz="1400" b="1" u="sng" dirty="0" smtClean="0"/>
              <a:t>유연한 </a:t>
            </a:r>
            <a:r>
              <a:rPr lang="ko-KR" altLang="en-US" sz="1400" b="1" u="sng" dirty="0" err="1" smtClean="0"/>
              <a:t>대응성</a:t>
            </a:r>
            <a:r>
              <a:rPr lang="ko-KR" altLang="en-US" sz="1400" b="1" u="sng" dirty="0" smtClean="0"/>
              <a:t> </a:t>
            </a:r>
            <a:r>
              <a:rPr lang="ko-KR" altLang="en-US" sz="1400" dirty="0" smtClean="0"/>
              <a:t>획득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업데이트를 위한 </a:t>
            </a:r>
            <a:r>
              <a:rPr lang="en-US" altLang="ko-KR" sz="1400" dirty="0" smtClean="0"/>
              <a:t>Annotation </a:t>
            </a:r>
            <a:r>
              <a:rPr lang="ko-KR" altLang="en-US" sz="1400" dirty="0" smtClean="0"/>
              <a:t>부담 </a:t>
            </a:r>
            <a:r>
              <a:rPr lang="ko-KR" altLang="en-US" sz="1400" b="1" dirty="0" smtClean="0"/>
              <a:t>최소화</a:t>
            </a:r>
            <a:r>
              <a:rPr lang="en-US" altLang="ko-KR" sz="1400" b="1" dirty="0" smtClean="0"/>
              <a:t> </a:t>
            </a:r>
            <a:r>
              <a:rPr lang="ko-KR" altLang="en-US" sz="1400" dirty="0" smtClean="0"/>
              <a:t>및 학습 효율 </a:t>
            </a:r>
            <a:r>
              <a:rPr lang="ko-KR" altLang="en-US" sz="1400" b="1" dirty="0" smtClean="0"/>
              <a:t>극대화</a:t>
            </a:r>
            <a:r>
              <a:rPr lang="en-US" altLang="ko-KR" sz="1400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최종 목표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스캐너의 지속적인 업데이트를 위한 효율적 </a:t>
            </a:r>
            <a:r>
              <a:rPr lang="en-US" altLang="ko-KR" sz="1400" dirty="0" smtClean="0"/>
              <a:t>incremental learning </a:t>
            </a:r>
            <a:r>
              <a:rPr lang="ko-KR" altLang="en-US" sz="1400" dirty="0" smtClean="0"/>
              <a:t>시스템 구축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30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업데이트 전략 분석 </a:t>
            </a:r>
            <a:r>
              <a:rPr lang="en-US" altLang="ko-KR" sz="1600" b="1" u="sng" dirty="0" smtClean="0"/>
              <a:t>: </a:t>
            </a:r>
          </a:p>
          <a:p>
            <a:pPr>
              <a:lnSpc>
                <a:spcPct val="150000"/>
              </a:lnSpc>
            </a:pP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두가지 각 실험을 계획하고 있으며</a:t>
            </a: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업데이트 전략 분석의 경우 스코어 </a:t>
            </a:r>
            <a:r>
              <a:rPr lang="ko-KR" altLang="en-US" sz="1600" b="1" u="sng" dirty="0" err="1" smtClean="0"/>
              <a:t>영향분석이</a:t>
            </a:r>
            <a:r>
              <a:rPr lang="ko-KR" altLang="en-US" sz="1600" b="1" u="sng" dirty="0" smtClean="0"/>
              <a:t> 일부 </a:t>
            </a:r>
            <a:r>
              <a:rPr lang="ko-KR" altLang="en-US" sz="1600" b="1" u="sng" dirty="0" err="1" smtClean="0"/>
              <a:t>정리되는데로</a:t>
            </a:r>
            <a:r>
              <a:rPr lang="ko-KR" altLang="en-US" sz="1600" b="1" u="sng" dirty="0" smtClean="0"/>
              <a:t> 진행할 계획임</a:t>
            </a: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스코어 기반 실험의 경우 </a:t>
            </a:r>
            <a:r>
              <a:rPr lang="en-US" altLang="ko-KR" sz="1600" b="1" u="sng" dirty="0" smtClean="0"/>
              <a:t>WSI </a:t>
            </a:r>
            <a:r>
              <a:rPr lang="ko-KR" altLang="en-US" sz="1600" b="1" u="sng" dirty="0" smtClean="0"/>
              <a:t>추출을 위한 낮은 </a:t>
            </a:r>
            <a:r>
              <a:rPr lang="en-US" altLang="ko-KR" sz="1600" b="1" u="sng" dirty="0" err="1" smtClean="0"/>
              <a:t>conf</a:t>
            </a:r>
            <a:r>
              <a:rPr lang="en-US" altLang="ko-KR" sz="1600" b="1" u="sng" dirty="0" smtClean="0"/>
              <a:t> </a:t>
            </a:r>
            <a:r>
              <a:rPr lang="ko-KR" altLang="en-US" sz="1600" b="1" u="sng" dirty="0" smtClean="0"/>
              <a:t>값의 </a:t>
            </a:r>
            <a:r>
              <a:rPr lang="en-US" altLang="ko-KR" sz="1600" b="1" u="sng" dirty="0" smtClean="0"/>
              <a:t>WSI</a:t>
            </a:r>
            <a:r>
              <a:rPr lang="ko-KR" altLang="en-US" sz="1600" b="1" u="sng" dirty="0" smtClean="0"/>
              <a:t>를 추출하는 것이 적합해 보이며</a:t>
            </a:r>
            <a:r>
              <a:rPr lang="en-US" altLang="ko-KR" sz="1600" b="1" u="sng" dirty="0" smtClean="0"/>
              <a:t>, </a:t>
            </a:r>
            <a:r>
              <a:rPr lang="ko-KR" altLang="en-US" sz="1600" b="1" u="sng" dirty="0" smtClean="0"/>
              <a:t>적합한 </a:t>
            </a:r>
            <a:r>
              <a:rPr lang="en-US" altLang="ko-KR" sz="1600" b="1" u="sng" dirty="0" smtClean="0"/>
              <a:t>threshold </a:t>
            </a:r>
            <a:r>
              <a:rPr lang="ko-KR" altLang="en-US" sz="1600" b="1" u="sng" dirty="0" smtClean="0"/>
              <a:t>값에 대한 정의를 위한 실험을 진행할 계획이며</a:t>
            </a:r>
            <a:endParaRPr lang="en-US" altLang="ko-KR" sz="1600" b="1" u="sng" dirty="0" smtClean="0"/>
          </a:p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업데이트 전략을 위한 영향 분석 실험도 실행이 필요함</a:t>
            </a:r>
            <a:endParaRPr lang="en-US" altLang="ko-KR" sz="1600" b="1" u="sng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4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600" b="1" u="sng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49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600" b="1" u="sng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9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757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600" b="1" u="sng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866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600" b="1" u="sng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04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600" b="1" u="sng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87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데이터를 </a:t>
            </a:r>
            <a:r>
              <a:rPr lang="ko-KR" altLang="en-US" sz="1600" dirty="0" err="1" smtClean="0"/>
              <a:t>엔개의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pool</a:t>
            </a:r>
            <a:r>
              <a:rPr lang="ko-KR" altLang="en-US" sz="1600" dirty="0" smtClean="0"/>
              <a:t>로 분할 하고 이를 각 세대로 불리는 모델에 </a:t>
            </a:r>
            <a:r>
              <a:rPr lang="ko-KR" altLang="en-US" sz="1600" dirty="0" err="1" smtClean="0"/>
              <a:t>학습시킨디ㅏ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각 세대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모델은 이전 세대가 학습했던 모든 데이터와 </a:t>
            </a:r>
            <a:r>
              <a:rPr lang="en-US" altLang="ko-KR" sz="1600" dirty="0" err="1" smtClean="0"/>
              <a:t>pn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샘플림된</a:t>
            </a:r>
            <a:r>
              <a:rPr lang="ko-KR" altLang="en-US" sz="1600" dirty="0" smtClean="0"/>
              <a:t> 데이터를 학습한다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테스트 데이터는 별도로 수집한 데이터로 고정하며 이에 대해서 각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모델들이 생성하는 결과값을 확인하여 변화를 </a:t>
            </a:r>
            <a:r>
              <a:rPr lang="ko-KR" altLang="en-US" sz="1600" dirty="0" err="1" smtClean="0"/>
              <a:t>확인할수</a:t>
            </a:r>
            <a:r>
              <a:rPr lang="ko-KR" altLang="en-US" sz="1600" dirty="0" smtClean="0"/>
              <a:t> 있게 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또한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 범위 </a:t>
            </a:r>
            <a:r>
              <a:rPr lang="ko-KR" altLang="en-US" sz="1600" dirty="0" err="1" smtClean="0"/>
              <a:t>스플릭을</a:t>
            </a:r>
            <a:r>
              <a:rPr lang="ko-KR" altLang="en-US" sz="1600" dirty="0" smtClean="0"/>
              <a:t> 통해서 동일하게 수행하여 각 </a:t>
            </a:r>
            <a:r>
              <a:rPr lang="ko-KR" altLang="en-US" sz="1600" dirty="0" err="1" smtClean="0"/>
              <a:t>범위별</a:t>
            </a:r>
            <a:r>
              <a:rPr lang="ko-KR" altLang="en-US" sz="1600" dirty="0" smtClean="0"/>
              <a:t> 모델 성능의 변화를 </a:t>
            </a:r>
            <a:r>
              <a:rPr lang="ko-KR" altLang="en-US" sz="1600" dirty="0" err="1" smtClean="0"/>
              <a:t>관찰할수</a:t>
            </a:r>
            <a:r>
              <a:rPr lang="ko-KR" altLang="en-US" sz="1600" dirty="0" smtClean="0"/>
              <a:t> 있다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81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데이터를 </a:t>
            </a:r>
            <a:r>
              <a:rPr lang="ko-KR" altLang="en-US" sz="1600" dirty="0" err="1" smtClean="0"/>
              <a:t>엔개의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pool</a:t>
            </a:r>
            <a:r>
              <a:rPr lang="ko-KR" altLang="en-US" sz="1600" dirty="0" smtClean="0"/>
              <a:t>로 분할 하고 이를 각 세대로 불리는 모델에 </a:t>
            </a:r>
            <a:r>
              <a:rPr lang="ko-KR" altLang="en-US" sz="1600" dirty="0" err="1" smtClean="0"/>
              <a:t>학습시킨디ㅏ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각 세대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모델은 이전 세대가 학습했던 모든 데이터와 </a:t>
            </a:r>
            <a:r>
              <a:rPr lang="en-US" altLang="ko-KR" sz="1600" dirty="0" err="1" smtClean="0"/>
              <a:t>pn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샘플림된</a:t>
            </a:r>
            <a:r>
              <a:rPr lang="ko-KR" altLang="en-US" sz="1600" dirty="0" smtClean="0"/>
              <a:t> 데이터를 학습한다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테스트 데이터는 별도로 수집한 데이터로 고정하며 이에 대해서 각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모델들이 생성하는 결과값을 확인하여 변화를 </a:t>
            </a:r>
            <a:r>
              <a:rPr lang="ko-KR" altLang="en-US" sz="1600" dirty="0" err="1" smtClean="0"/>
              <a:t>확인할수</a:t>
            </a:r>
            <a:r>
              <a:rPr lang="ko-KR" altLang="en-US" sz="1600" dirty="0" smtClean="0"/>
              <a:t> 있게 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또한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 범위 </a:t>
            </a:r>
            <a:r>
              <a:rPr lang="ko-KR" altLang="en-US" sz="1600" dirty="0" err="1" smtClean="0"/>
              <a:t>스플릭을</a:t>
            </a:r>
            <a:r>
              <a:rPr lang="ko-KR" altLang="en-US" sz="1600" dirty="0" smtClean="0"/>
              <a:t> 통해서 동일하게 수행하여 각 </a:t>
            </a:r>
            <a:r>
              <a:rPr lang="ko-KR" altLang="en-US" sz="1600" dirty="0" err="1" smtClean="0"/>
              <a:t>범위별</a:t>
            </a:r>
            <a:r>
              <a:rPr lang="ko-KR" altLang="en-US" sz="1600" dirty="0" smtClean="0"/>
              <a:t> 모델 성능의 변화를 </a:t>
            </a:r>
            <a:r>
              <a:rPr lang="ko-KR" altLang="en-US" sz="1600" dirty="0" err="1" smtClean="0"/>
              <a:t>관찰할수</a:t>
            </a:r>
            <a:r>
              <a:rPr lang="ko-KR" altLang="en-US" sz="1600" dirty="0" smtClean="0"/>
              <a:t> 있다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가장 좋은 성능의 구간들을 요약한 내용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G </a:t>
            </a:r>
            <a:r>
              <a:rPr lang="ko-KR" altLang="en-US" sz="1200" dirty="0" smtClean="0"/>
              <a:t>추가 실험을 확인하고 싶으나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부족</a:t>
            </a:r>
            <a:r>
              <a:rPr lang="en-US" altLang="ko-KR" sz="1200" dirty="0" smtClean="0"/>
              <a:t>,,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해당 방식과 코드로 우선 </a:t>
            </a:r>
            <a:r>
              <a:rPr lang="en-US" altLang="ko-KR" sz="1200" dirty="0" smtClean="0"/>
              <a:t>patch </a:t>
            </a:r>
            <a:r>
              <a:rPr lang="ko-KR" altLang="en-US" sz="1200" dirty="0" smtClean="0"/>
              <a:t>로 넘어갈 계획이며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더 많은 </a:t>
            </a:r>
            <a:r>
              <a:rPr lang="en-US" altLang="ko-KR" sz="1200" b="1" dirty="0" smtClean="0"/>
              <a:t>G</a:t>
            </a:r>
            <a:r>
              <a:rPr lang="ko-KR" altLang="en-US" sz="1200" b="1" dirty="0" smtClean="0"/>
              <a:t>를 </a:t>
            </a:r>
            <a:r>
              <a:rPr lang="ko-KR" altLang="en-US" sz="1200" dirty="0" smtClean="0"/>
              <a:t>생성해서 실험이 필요할 것으로 보임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</a:t>
            </a:r>
            <a:r>
              <a:rPr lang="ko-KR" altLang="en-US" sz="1200" dirty="0" smtClean="0"/>
              <a:t>를 </a:t>
            </a:r>
            <a:r>
              <a:rPr lang="ko-KR" altLang="en-US" sz="1200" b="1" dirty="0" smtClean="0"/>
              <a:t>슬라이드 별로 나누어야 </a:t>
            </a:r>
            <a:r>
              <a:rPr lang="ko-KR" altLang="en-US" sz="1200" dirty="0" smtClean="0"/>
              <a:t>할 필요도 있을 것으로 보임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095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8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9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1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WSI</a:t>
            </a:r>
            <a:r>
              <a:rPr lang="ko-KR" altLang="en-US" dirty="0" smtClean="0"/>
              <a:t>의 경우 두가지 실험을 계획하고 진행중임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 </a:t>
            </a:r>
          </a:p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업데이트 전략 분석 </a:t>
            </a:r>
            <a:r>
              <a:rPr lang="en-US" altLang="ko-KR" sz="1600" b="1" u="sng" dirty="0" smtClean="0"/>
              <a:t>: </a:t>
            </a:r>
            <a:r>
              <a:rPr lang="ko-KR" altLang="en-US" sz="1600" b="1" u="sng" dirty="0" smtClean="0"/>
              <a:t>예측 차이</a:t>
            </a:r>
            <a:endParaRPr lang="en-US" altLang="ko-KR" sz="16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‘</a:t>
            </a:r>
            <a:r>
              <a:rPr lang="ko-KR" altLang="en-US" sz="1600" dirty="0" smtClean="0"/>
              <a:t>모델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전문가 예측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차이에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영향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사례에 대한 학습 시 모델의 변화 형태 관찰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00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547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칼리브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라벨 </a:t>
            </a:r>
            <a:r>
              <a:rPr lang="ko-KR" altLang="en-US" dirty="0" err="1" smtClean="0"/>
              <a:t>스무딩을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적용된 모델과 </a:t>
            </a:r>
            <a:r>
              <a:rPr lang="en-US" altLang="ko-KR" dirty="0" smtClean="0"/>
              <a:t>low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가지는 </a:t>
            </a:r>
            <a:r>
              <a:rPr lang="en-US" altLang="ko-KR" dirty="0" smtClean="0"/>
              <a:t>WSI</a:t>
            </a:r>
            <a:r>
              <a:rPr lang="ko-KR" altLang="en-US" dirty="0" smtClean="0"/>
              <a:t>를 우선적으로 </a:t>
            </a:r>
            <a:r>
              <a:rPr lang="ko-KR" altLang="en-US" dirty="0" err="1" smtClean="0"/>
              <a:t>샘플링하는</a:t>
            </a:r>
            <a:r>
              <a:rPr lang="ko-KR" altLang="en-US" dirty="0" smtClean="0"/>
              <a:t> 것으로 방향을 잡으면 </a:t>
            </a:r>
            <a:r>
              <a:rPr lang="ko-KR" altLang="en-US" dirty="0" err="1" smtClean="0"/>
              <a:t>될것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같음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약간 변경된 실험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고정된 개수의 </a:t>
            </a:r>
            <a:r>
              <a:rPr lang="ko-KR" altLang="en-US" baseline="0" dirty="0" err="1" smtClean="0"/>
              <a:t>샘플수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필요할것</a:t>
            </a:r>
            <a:r>
              <a:rPr lang="ko-KR" altLang="en-US" baseline="0" dirty="0" smtClean="0"/>
              <a:t> 같으며</a:t>
            </a:r>
            <a:endParaRPr lang="en-US" altLang="ko-KR" baseline="0" dirty="0" smtClean="0"/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low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값의 적절한 </a:t>
            </a:r>
            <a:r>
              <a:rPr lang="en-US" altLang="ko-KR" dirty="0" smtClean="0"/>
              <a:t>threshold </a:t>
            </a:r>
            <a:r>
              <a:rPr lang="ko-KR" altLang="en-US" dirty="0" smtClean="0"/>
              <a:t>값을 정의 하는 실험들을 진행해서</a:t>
            </a:r>
            <a:r>
              <a:rPr lang="en-US" altLang="ko-KR" dirty="0" smtClean="0"/>
              <a:t>, WSI</a:t>
            </a:r>
            <a:r>
              <a:rPr lang="ko-KR" altLang="en-US" dirty="0" smtClean="0"/>
              <a:t>에 대한 샘플링 방법은 정의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있을 것으로 보임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90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7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0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5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CB0CA-D8B6-41F5-80C7-3A89BDD72843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1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3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hart" Target="../charts/chart7.xml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37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른쪽 화살표 16"/>
          <p:cNvSpPr/>
          <p:nvPr/>
        </p:nvSpPr>
        <p:spPr>
          <a:xfrm>
            <a:off x="1320766" y="1762545"/>
            <a:ext cx="1411168" cy="40882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4248033"/>
            <a:ext cx="2347258" cy="2096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1153"/>
          <a:stretch/>
        </p:blipFill>
        <p:spPr>
          <a:xfrm>
            <a:off x="3047780" y="4313477"/>
            <a:ext cx="2376805" cy="20395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987" y="1136877"/>
            <a:ext cx="2424545" cy="15979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001464"/>
              </p:ext>
            </p:extLst>
          </p:nvPr>
        </p:nvGraphicFramePr>
        <p:xfrm>
          <a:off x="307391" y="2887718"/>
          <a:ext cx="511719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770602825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030" y="1434583"/>
            <a:ext cx="864096" cy="9852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07390" y="913949"/>
            <a:ext cx="5117195" cy="1904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2046" y="1465054"/>
            <a:ext cx="423612" cy="94531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37439" y="2927380"/>
            <a:ext cx="510923" cy="521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770888" y="2927380"/>
            <a:ext cx="510923" cy="521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9" idx="0"/>
            <a:endCxn id="18" idx="2"/>
          </p:cNvCxnSpPr>
          <p:nvPr/>
        </p:nvCxnSpPr>
        <p:spPr>
          <a:xfrm flipH="1" flipV="1">
            <a:off x="814078" y="2419812"/>
            <a:ext cx="578823" cy="50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0"/>
          </p:cNvCxnSpPr>
          <p:nvPr/>
        </p:nvCxnSpPr>
        <p:spPr>
          <a:xfrm flipV="1">
            <a:off x="2026350" y="2426568"/>
            <a:ext cx="839637" cy="500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 28"/>
          <p:cNvSpPr/>
          <p:nvPr/>
        </p:nvSpPr>
        <p:spPr>
          <a:xfrm>
            <a:off x="2145658" y="3839864"/>
            <a:ext cx="475920" cy="5365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3125303" y="3802118"/>
            <a:ext cx="475920" cy="5365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708903" y="3513446"/>
            <a:ext cx="3408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차</a:t>
            </a:r>
            <a:r>
              <a:rPr lang="en-US" altLang="ko-KR" sz="1600" b="1" dirty="0" smtClean="0"/>
              <a:t>-2</a:t>
            </a:r>
            <a:r>
              <a:rPr lang="ko-KR" altLang="en-US" sz="1600" b="1" dirty="0" smtClean="0"/>
              <a:t>차 실험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Pool </a:t>
            </a:r>
            <a:r>
              <a:rPr lang="ko-KR" altLang="en-US" sz="1600" dirty="0" smtClean="0"/>
              <a:t>값 </a:t>
            </a:r>
            <a:r>
              <a:rPr lang="en-US" altLang="ko-KR" sz="1600" dirty="0" smtClean="0"/>
              <a:t>200</a:t>
            </a:r>
            <a:r>
              <a:rPr lang="ko-KR" altLang="en-US" sz="1600" dirty="0" smtClean="0"/>
              <a:t>으로 변경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5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range </a:t>
            </a:r>
            <a:r>
              <a:rPr lang="ko-KR" altLang="en-US" sz="1600" dirty="0" smtClean="0"/>
              <a:t>분류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구간 우선으로 샘플링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경향성 정보 파악이 어려움</a:t>
            </a:r>
            <a:r>
              <a:rPr lang="en-US" altLang="ko-KR" sz="1600" dirty="0" smtClean="0"/>
              <a:t> 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5996704" y="4987552"/>
            <a:ext cx="328845" cy="572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35199" y="5829669"/>
            <a:ext cx="3408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추가적인 조건 변화 필요</a:t>
            </a:r>
            <a:endParaRPr lang="en-US" altLang="ko-KR" sz="16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591523" y="1096373"/>
            <a:ext cx="3408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파일럿 실험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Pool</a:t>
            </a:r>
            <a:r>
              <a:rPr lang="ko-KR" altLang="en-US" sz="1600" dirty="0" smtClean="0"/>
              <a:t>의 값을</a:t>
            </a:r>
            <a:r>
              <a:rPr lang="en-US" altLang="ko-KR" sz="1600" dirty="0" smtClean="0"/>
              <a:t> 100</a:t>
            </a:r>
            <a:r>
              <a:rPr lang="ko-KR" altLang="en-US" sz="1600" dirty="0" smtClean="0"/>
              <a:t>으로 한 경우 </a:t>
            </a:r>
            <a:r>
              <a:rPr lang="ko-KR" altLang="en-US" sz="1600" dirty="0" err="1" smtClean="0"/>
              <a:t>의미있는</a:t>
            </a:r>
            <a:r>
              <a:rPr lang="ko-KR" altLang="en-US" sz="1600" dirty="0" smtClean="0"/>
              <a:t> 데이터를 뽑는 것이 어려움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특정 구간에 몰리거나 샘플링이 어려움</a:t>
            </a:r>
            <a:endParaRPr lang="en-US" altLang="ko-KR" sz="1600" dirty="0" smtClean="0"/>
          </a:p>
        </p:txBody>
      </p:sp>
      <p:sp>
        <p:nvSpPr>
          <p:cNvPr id="37" name="아래쪽 화살표 36"/>
          <p:cNvSpPr/>
          <p:nvPr/>
        </p:nvSpPr>
        <p:spPr>
          <a:xfrm>
            <a:off x="5996705" y="2630856"/>
            <a:ext cx="328845" cy="572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58638" y="918391"/>
            <a:ext cx="3441686" cy="16022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558638" y="3353794"/>
            <a:ext cx="3441686" cy="1483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558638" y="5697990"/>
            <a:ext cx="3441686" cy="571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856" y="679211"/>
            <a:ext cx="956645" cy="9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2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39527"/>
              </p:ext>
            </p:extLst>
          </p:nvPr>
        </p:nvGraphicFramePr>
        <p:xfrm>
          <a:off x="1469641" y="5164177"/>
          <a:ext cx="4437482" cy="1444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926">
                  <a:extLst>
                    <a:ext uri="{9D8B030D-6E8A-4147-A177-3AD203B41FA5}">
                      <a16:colId xmlns:a16="http://schemas.microsoft.com/office/drawing/2014/main" val="398372395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1341120260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78547742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39643297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1309390458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69631958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469722472"/>
                    </a:ext>
                  </a:extLst>
                </a:gridCol>
              </a:tblGrid>
              <a:tr h="361028">
                <a:tc>
                  <a:txBody>
                    <a:bodyPr/>
                    <a:lstStyle/>
                    <a:p>
                      <a:pPr algn="ctr" font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997806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0.9-1.0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433574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0.7-0.9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90785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0.5-0.7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55175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649199"/>
              </p:ext>
            </p:extLst>
          </p:nvPr>
        </p:nvGraphicFramePr>
        <p:xfrm>
          <a:off x="1469641" y="1607046"/>
          <a:ext cx="5045195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229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636656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770602825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40" name="차트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5489950"/>
              </p:ext>
            </p:extLst>
          </p:nvPr>
        </p:nvGraphicFramePr>
        <p:xfrm>
          <a:off x="6105832" y="2964977"/>
          <a:ext cx="3038168" cy="3643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128720"/>
              </p:ext>
            </p:extLst>
          </p:nvPr>
        </p:nvGraphicFramePr>
        <p:xfrm>
          <a:off x="1449977" y="3192133"/>
          <a:ext cx="4437484" cy="158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890">
                  <a:extLst>
                    <a:ext uri="{9D8B030D-6E8A-4147-A177-3AD203B41FA5}">
                      <a16:colId xmlns:a16="http://schemas.microsoft.com/office/drawing/2014/main" val="3914103047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843825946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2135224294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475790181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642233545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1562246708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686505505"/>
                    </a:ext>
                  </a:extLst>
                </a:gridCol>
              </a:tblGrid>
              <a:tr h="280327">
                <a:tc>
                  <a:txBody>
                    <a:bodyPr/>
                    <a:lstStyle/>
                    <a:p>
                      <a:pPr algn="ctr" font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768046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0.9-1.0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97644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0.7-0.9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299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349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397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447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84037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0.5-0.7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239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274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345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678418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2161038" y="1666038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795218" y="1666038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04819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038999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638767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72947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416" y="2086147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계획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5476" y="3834515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6847" y="5721469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33722" y="1607047"/>
            <a:ext cx="1165315" cy="1259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9568" y="3172473"/>
            <a:ext cx="1165315" cy="1608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5861" y="5164177"/>
            <a:ext cx="1165315" cy="1444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38401" y="1666038"/>
            <a:ext cx="502157" cy="616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5" idx="2"/>
            <a:endCxn id="40" idx="0"/>
          </p:cNvCxnSpPr>
          <p:nvPr/>
        </p:nvCxnSpPr>
        <p:spPr>
          <a:xfrm>
            <a:off x="6189480" y="2282097"/>
            <a:ext cx="1435436" cy="6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2472" y="625947"/>
            <a:ext cx="8120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3 </a:t>
            </a:r>
            <a:r>
              <a:rPr lang="ko-KR" altLang="en-US" sz="1600" b="1" u="sng" dirty="0" smtClean="0"/>
              <a:t>구간 중심의 실험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데이터 수 다름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Low </a:t>
            </a:r>
            <a:r>
              <a:rPr lang="ko-KR" altLang="en-US" sz="1600" dirty="0" smtClean="0"/>
              <a:t>구간에서 가장 적은 수의 데이터로 가장 높은 성능 확인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WSI </a:t>
            </a:r>
            <a:r>
              <a:rPr lang="ko-KR" altLang="en-US" sz="1600" dirty="0" smtClean="0"/>
              <a:t>샘플링은 </a:t>
            </a:r>
            <a:r>
              <a:rPr lang="en-US" altLang="ko-KR" sz="1600" dirty="0" smtClean="0"/>
              <a:t>low </a:t>
            </a:r>
            <a:r>
              <a:rPr lang="en-US" altLang="ko-KR" sz="1600" dirty="0" err="1" smtClean="0"/>
              <a:t>conf</a:t>
            </a:r>
            <a:r>
              <a:rPr lang="ko-KR" altLang="en-US" sz="1600" dirty="0" smtClean="0"/>
              <a:t>를 기반으로 진행해도 될 듯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추가 실험이 필요하겠지만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191192" y="1399493"/>
            <a:ext cx="213292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3</a:t>
            </a:r>
            <a:r>
              <a:rPr lang="ko-KR" altLang="en-US" sz="1050" b="1" dirty="0" smtClean="0"/>
              <a:t>차 실험 </a:t>
            </a:r>
            <a:r>
              <a:rPr lang="en-US" altLang="ko-KR" sz="1050" dirty="0" smtClean="0"/>
              <a:t>: </a:t>
            </a:r>
            <a:r>
              <a:rPr lang="ko-KR" altLang="en-US" sz="1050" u="sng" dirty="0" smtClean="0"/>
              <a:t>구간 변경 </a:t>
            </a:r>
            <a:r>
              <a:rPr lang="ko-KR" altLang="en-US" sz="1050" dirty="0" smtClean="0"/>
              <a:t>실험</a:t>
            </a:r>
            <a:endParaRPr lang="en-US" altLang="ko-KR" sz="10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구간을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개의 구간으로 변경</a:t>
            </a:r>
            <a:endParaRPr lang="en-US" altLang="ko-KR" sz="105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1) Low: 0.5-0.7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2) Mid: 0.7-0.9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3) High: 0.9-1.0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세대 조건은 동일</a:t>
            </a:r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val="416019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72" y="807625"/>
            <a:ext cx="3988206" cy="26688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5575" y="3813287"/>
          <a:ext cx="40071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04">
                  <a:extLst>
                    <a:ext uri="{9D8B030D-6E8A-4147-A177-3AD203B41FA5}">
                      <a16:colId xmlns:a16="http://schemas.microsoft.com/office/drawing/2014/main" val="3488719716"/>
                    </a:ext>
                  </a:extLst>
                </a:gridCol>
                <a:gridCol w="1093862">
                  <a:extLst>
                    <a:ext uri="{9D8B030D-6E8A-4147-A177-3AD203B41FA5}">
                      <a16:colId xmlns:a16="http://schemas.microsoft.com/office/drawing/2014/main" val="4144978571"/>
                    </a:ext>
                  </a:extLst>
                </a:gridCol>
                <a:gridCol w="1805157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소분류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사례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FN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TN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TP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cxnSp>
        <p:nvCxnSpPr>
          <p:cNvPr id="187" name="직선 연결선 186"/>
          <p:cNvCxnSpPr/>
          <p:nvPr/>
        </p:nvCxnSpPr>
        <p:spPr>
          <a:xfrm>
            <a:off x="4301537" y="1140911"/>
            <a:ext cx="0" cy="1653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42752" y="4191520"/>
            <a:ext cx="150049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업데이트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시나리오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구성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endCxn id="38" idx="1"/>
          </p:cNvCxnSpPr>
          <p:nvPr/>
        </p:nvCxnSpPr>
        <p:spPr>
          <a:xfrm>
            <a:off x="3860938" y="4230557"/>
            <a:ext cx="848177" cy="28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38" idx="1"/>
          </p:cNvCxnSpPr>
          <p:nvPr/>
        </p:nvCxnSpPr>
        <p:spPr>
          <a:xfrm>
            <a:off x="3860938" y="4495476"/>
            <a:ext cx="848177" cy="18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38" idx="1"/>
          </p:cNvCxnSpPr>
          <p:nvPr/>
        </p:nvCxnSpPr>
        <p:spPr>
          <a:xfrm flipV="1">
            <a:off x="3860938" y="4513499"/>
            <a:ext cx="848177" cy="23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38" idx="1"/>
          </p:cNvCxnSpPr>
          <p:nvPr/>
        </p:nvCxnSpPr>
        <p:spPr>
          <a:xfrm flipV="1">
            <a:off x="3860938" y="4513499"/>
            <a:ext cx="848177" cy="54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38" idx="1"/>
          </p:cNvCxnSpPr>
          <p:nvPr/>
        </p:nvCxnSpPr>
        <p:spPr>
          <a:xfrm flipV="1">
            <a:off x="3860938" y="4513499"/>
            <a:ext cx="848177" cy="75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38" idx="1"/>
          </p:cNvCxnSpPr>
          <p:nvPr/>
        </p:nvCxnSpPr>
        <p:spPr>
          <a:xfrm flipV="1">
            <a:off x="3860938" y="4513499"/>
            <a:ext cx="848177" cy="1110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09115" y="4328833"/>
            <a:ext cx="15004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영향 분석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>
            <a:off x="6289895" y="4372028"/>
            <a:ext cx="572568" cy="303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7" idx="0"/>
          </p:cNvCxnSpPr>
          <p:nvPr/>
        </p:nvCxnSpPr>
        <p:spPr>
          <a:xfrm rot="16200000" flipV="1">
            <a:off x="5008189" y="1506710"/>
            <a:ext cx="1978159" cy="33914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80867" y="1844028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scenario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591613" y="3950600"/>
            <a:ext cx="458602" cy="378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480867" y="804475"/>
            <a:ext cx="458602" cy="378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820914" y="807625"/>
            <a:ext cx="2628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Uncertainty scoring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5" idx="2"/>
          </p:cNvCxnSpPr>
          <p:nvPr/>
        </p:nvCxnSpPr>
        <p:spPr>
          <a:xfrm rot="5400000">
            <a:off x="4897529" y="580965"/>
            <a:ext cx="641873" cy="18338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218465" y="1353072"/>
            <a:ext cx="192606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High uncertain case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734086" y="5398281"/>
            <a:ext cx="210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*patch </a:t>
            </a:r>
            <a:r>
              <a:rPr lang="ko-KR" altLang="en-US" dirty="0" smtClean="0">
                <a:solidFill>
                  <a:srgbClr val="FF0000"/>
                </a:solidFill>
              </a:rPr>
              <a:t>실험을 기반으로 </a:t>
            </a:r>
            <a:r>
              <a:rPr lang="en-US" altLang="ko-KR" dirty="0" smtClean="0">
                <a:solidFill>
                  <a:srgbClr val="FF0000"/>
                </a:solidFill>
              </a:rPr>
              <a:t>WSI </a:t>
            </a:r>
            <a:r>
              <a:rPr lang="ko-KR" altLang="en-US" dirty="0" smtClean="0">
                <a:solidFill>
                  <a:srgbClr val="FF0000"/>
                </a:solidFill>
              </a:rPr>
              <a:t>파트에 대한 </a:t>
            </a:r>
            <a:r>
              <a:rPr lang="en-US" altLang="ko-KR" dirty="0" smtClean="0">
                <a:solidFill>
                  <a:srgbClr val="FF0000"/>
                </a:solidFill>
              </a:rPr>
              <a:t>sample selection </a:t>
            </a:r>
            <a:r>
              <a:rPr lang="ko-KR" altLang="en-US" dirty="0" smtClean="0">
                <a:solidFill>
                  <a:srgbClr val="FF0000"/>
                </a:solidFill>
              </a:rPr>
              <a:t>방법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18154" y="4120552"/>
            <a:ext cx="2944544" cy="264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18154" y="4630828"/>
            <a:ext cx="2944544" cy="264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2322" y="3613864"/>
            <a:ext cx="8958581" cy="3001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59840" y="2415653"/>
            <a:ext cx="384245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: </a:t>
            </a:r>
          </a:p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-patch </a:t>
            </a:r>
            <a:r>
              <a:rPr lang="en-US" altLang="ko-KR" dirty="0"/>
              <a:t>classifier </a:t>
            </a:r>
            <a:r>
              <a:rPr lang="ko-KR" altLang="en-US" dirty="0"/>
              <a:t>기반으로 변경한 실험</a:t>
            </a:r>
            <a:r>
              <a:rPr lang="en-US" altLang="ko-KR" dirty="0"/>
              <a:t>- </a:t>
            </a:r>
            <a:r>
              <a:rPr lang="en-US" altLang="ko-KR" dirty="0" err="1"/>
              <a:t>Densenet</a:t>
            </a:r>
            <a:r>
              <a:rPr lang="en-US" altLang="ko-KR" dirty="0"/>
              <a:t> </a:t>
            </a:r>
            <a:r>
              <a:rPr lang="ko-KR" altLang="en-US" dirty="0"/>
              <a:t>성능 영향 축소 목적</a:t>
            </a:r>
          </a:p>
        </p:txBody>
      </p:sp>
    </p:spTree>
    <p:extLst>
      <p:ext uri="{BB962C8B-B14F-4D97-AF65-F5344CB8AC3E}">
        <p14:creationId xmlns:p14="http://schemas.microsoft.com/office/powerpoint/2010/main" val="425389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 – UI </a:t>
            </a:r>
            <a:r>
              <a:rPr lang="ko-KR" altLang="en-US" sz="2000" b="1" dirty="0" smtClean="0">
                <a:latin typeface="+mj-ea"/>
                <a:ea typeface="+mj-ea"/>
              </a:rPr>
              <a:t>논의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42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91" y="853436"/>
            <a:ext cx="6420554" cy="3392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287" y="1118860"/>
            <a:ext cx="975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WSI </a:t>
            </a:r>
            <a:r>
              <a:rPr lang="ko-KR" altLang="en-US" sz="900" dirty="0" smtClean="0"/>
              <a:t>단위 변경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0" y="2313677"/>
            <a:ext cx="975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Patch</a:t>
            </a:r>
            <a:r>
              <a:rPr lang="ko-KR" altLang="en-US" sz="900" dirty="0" smtClean="0"/>
              <a:t>단위 변경</a:t>
            </a:r>
            <a:endParaRPr lang="ko-KR" altLang="en-US" sz="9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841535" y="1234276"/>
            <a:ext cx="283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841535" y="2429093"/>
            <a:ext cx="283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2455" y="4626339"/>
            <a:ext cx="714946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의견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Re-labeling </a:t>
            </a:r>
            <a:r>
              <a:rPr lang="ko-KR" altLang="en-US" sz="1600" dirty="0" smtClean="0"/>
              <a:t>이 필요한 패치 표시 버튼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Re-labeling</a:t>
            </a:r>
            <a:r>
              <a:rPr lang="ko-KR" altLang="en-US" sz="1600" dirty="0" smtClean="0"/>
              <a:t>이 필요한 패치 표시 </a:t>
            </a:r>
            <a:r>
              <a:rPr lang="en-US" altLang="ko-KR" sz="1600" dirty="0" smtClean="0"/>
              <a:t>graphic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슬라이드가 </a:t>
            </a:r>
            <a:r>
              <a:rPr lang="ko-KR" altLang="en-US" sz="1600" dirty="0" err="1" smtClean="0"/>
              <a:t>재학습</a:t>
            </a:r>
            <a:r>
              <a:rPr lang="ko-KR" altLang="en-US" sz="1600" dirty="0" smtClean="0"/>
              <a:t> 대상으로 포함되었음을 표시 하는 </a:t>
            </a:r>
            <a:r>
              <a:rPr lang="en-US" altLang="ko-KR" sz="1600" dirty="0" smtClean="0"/>
              <a:t>graphic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554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" y="710404"/>
            <a:ext cx="7880732" cy="4223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35305" y="4933949"/>
            <a:ext cx="714946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의견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재학습</a:t>
            </a:r>
            <a:r>
              <a:rPr lang="ko-KR" altLang="en-US" sz="1400" dirty="0" smtClean="0"/>
              <a:t> 시작 버튼 제거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재학습</a:t>
            </a:r>
            <a:r>
              <a:rPr lang="ko-KR" altLang="en-US" sz="1400" dirty="0" smtClean="0"/>
              <a:t> 여부는 중앙 관리가 적합 </a:t>
            </a:r>
            <a:r>
              <a:rPr lang="ko-KR" altLang="en-US" sz="1400" dirty="0" err="1" smtClean="0"/>
              <a:t>할것으로</a:t>
            </a:r>
            <a:r>
              <a:rPr lang="ko-KR" altLang="en-US" sz="1400" dirty="0" smtClean="0"/>
              <a:t> 보임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재학습</a:t>
            </a:r>
            <a:r>
              <a:rPr lang="ko-KR" altLang="en-US" sz="1400" dirty="0" smtClean="0"/>
              <a:t> 완료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슬라이드와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재학습</a:t>
            </a:r>
            <a:r>
              <a:rPr lang="ko-KR" altLang="en-US" sz="1400" dirty="0" smtClean="0"/>
              <a:t> 대상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미학습</a:t>
            </a:r>
            <a:r>
              <a:rPr lang="en-US" altLang="ko-KR" sz="1400" dirty="0" smtClean="0"/>
              <a:t>)’ </a:t>
            </a:r>
            <a:r>
              <a:rPr lang="ko-KR" altLang="en-US" sz="1400" dirty="0" smtClean="0"/>
              <a:t>슬라이드의 구분이 필요함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74320" y="6142619"/>
            <a:ext cx="89433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*UI </a:t>
            </a:r>
            <a:r>
              <a:rPr lang="ko-KR" altLang="en-US" sz="1400" b="1" dirty="0" smtClean="0"/>
              <a:t>및 시스템 관련 추가 회의 요청 </a:t>
            </a:r>
            <a:r>
              <a:rPr lang="en-US" altLang="ko-KR" sz="1400" b="1" dirty="0" smtClean="0"/>
              <a:t>: </a:t>
            </a:r>
            <a:r>
              <a:rPr lang="ko-KR" altLang="en-US" sz="1400" dirty="0" smtClean="0"/>
              <a:t>전체 프레임 워크 </a:t>
            </a:r>
            <a:r>
              <a:rPr lang="en-US" altLang="ko-KR" sz="1400" dirty="0" smtClean="0"/>
              <a:t>diagram (</a:t>
            </a:r>
            <a:r>
              <a:rPr lang="ko-KR" altLang="en-US" sz="1400" dirty="0" smtClean="0"/>
              <a:t>시스템 흐름도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생성 후 정보 흐름 확인 필요 의견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022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Incremental leaning system</a:t>
            </a:r>
            <a:endParaRPr lang="ko-KR" altLang="en-US" b="1" dirty="0">
              <a:latin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47822"/>
              </p:ext>
            </p:extLst>
          </p:nvPr>
        </p:nvGraphicFramePr>
        <p:xfrm>
          <a:off x="1527936" y="2170601"/>
          <a:ext cx="7416740" cy="311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589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3354843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7030524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목표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DB </a:t>
                      </a:r>
                      <a:r>
                        <a:rPr lang="ko-KR" altLang="en-US" sz="1400" b="1" dirty="0" smtClean="0"/>
                        <a:t>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DB </a:t>
                      </a:r>
                      <a:r>
                        <a:rPr lang="ko-KR" altLang="en-US" sz="1400" b="1" dirty="0" smtClean="0"/>
                        <a:t>구현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좌표 기반 패치 생성 모듈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추천 전략 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883638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Patch </a:t>
                      </a:r>
                      <a:r>
                        <a:rPr lang="ko-KR" altLang="en-US" sz="1400" b="1" dirty="0" smtClean="0"/>
                        <a:t>추천 전략 실험 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WSI </a:t>
                      </a:r>
                      <a:r>
                        <a:rPr lang="ko-KR" altLang="en-US" sz="1400" b="1" dirty="0" smtClean="0"/>
                        <a:t>추천 전략 실험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34785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WSI </a:t>
                      </a:r>
                      <a:r>
                        <a:rPr lang="ko-KR" altLang="en-US" sz="1400" b="1" dirty="0" smtClean="0"/>
                        <a:t>시스템  적용 설계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599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WSI </a:t>
                      </a:r>
                      <a:r>
                        <a:rPr lang="ko-KR" altLang="en-US" sz="1400" b="1" dirty="0" smtClean="0"/>
                        <a:t>시스템 </a:t>
                      </a:r>
                      <a:r>
                        <a:rPr lang="en-US" altLang="ko-KR" sz="1400" b="1" dirty="0" smtClean="0"/>
                        <a:t>1</a:t>
                      </a:r>
                      <a:r>
                        <a:rPr lang="ko-KR" altLang="en-US" sz="1400" b="1" dirty="0" smtClean="0"/>
                        <a:t>차 적용 실험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47493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시스템 피드백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04466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7206601" y="2934261"/>
            <a:ext cx="439022" cy="1467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338116" y="3554152"/>
            <a:ext cx="435835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482111" y="3554152"/>
            <a:ext cx="856005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354621" y="3847088"/>
            <a:ext cx="1069406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344650" y="4161860"/>
            <a:ext cx="1069406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904837" y="4476632"/>
            <a:ext cx="439266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323689" y="4476630"/>
            <a:ext cx="15657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443410" y="4769568"/>
            <a:ext cx="1069406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079942" y="5084339"/>
            <a:ext cx="836084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74320" y="654655"/>
            <a:ext cx="7861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주요 목표 </a:t>
            </a:r>
            <a:r>
              <a:rPr lang="en-US" altLang="ko-KR" sz="14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데이터 추천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레이블 대상 자동 선정 방법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방법론 정의 </a:t>
            </a:r>
            <a:r>
              <a:rPr lang="en-US" altLang="ko-KR" sz="1400" dirty="0" smtClean="0"/>
              <a:t>: ~ 7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15</a:t>
            </a:r>
            <a:r>
              <a:rPr lang="ko-KR" altLang="en-US" sz="1400" dirty="0" smtClean="0"/>
              <a:t>일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WSI </a:t>
            </a:r>
            <a:r>
              <a:rPr lang="ko-KR" altLang="en-US" sz="1400" dirty="0" smtClean="0"/>
              <a:t>시스템에 적용 설계 및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차 테스트 </a:t>
            </a:r>
            <a:r>
              <a:rPr lang="en-US" altLang="ko-KR" sz="1400" dirty="0" smtClean="0"/>
              <a:t>:  ~9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일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en-US" altLang="ko-KR" sz="1400" dirty="0" smtClean="0"/>
              <a:t>2022</a:t>
            </a:r>
            <a:r>
              <a:rPr lang="ko-KR" altLang="en-US" sz="1400" dirty="0" smtClean="0"/>
              <a:t>년에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차 적용을 목표로 구성중</a:t>
            </a:r>
            <a:endParaRPr lang="en-US" altLang="ko-KR" sz="1400" dirty="0" smtClean="0"/>
          </a:p>
        </p:txBody>
      </p:sp>
      <p:sp>
        <p:nvSpPr>
          <p:cNvPr id="48" name="직사각형 47"/>
          <p:cNvSpPr/>
          <p:nvPr/>
        </p:nvSpPr>
        <p:spPr>
          <a:xfrm>
            <a:off x="5699737" y="3250399"/>
            <a:ext cx="439266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685204" y="2631672"/>
            <a:ext cx="439266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401589"/>
              </p:ext>
            </p:extLst>
          </p:nvPr>
        </p:nvGraphicFramePr>
        <p:xfrm>
          <a:off x="1527936" y="5745712"/>
          <a:ext cx="741674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5897">
                  <a:extLst>
                    <a:ext uri="{9D8B030D-6E8A-4147-A177-3AD203B41FA5}">
                      <a16:colId xmlns:a16="http://schemas.microsoft.com/office/drawing/2014/main" val="2647468874"/>
                    </a:ext>
                  </a:extLst>
                </a:gridCol>
                <a:gridCol w="3354843">
                  <a:extLst>
                    <a:ext uri="{9D8B030D-6E8A-4147-A177-3AD203B41FA5}">
                      <a16:colId xmlns:a16="http://schemas.microsoft.com/office/drawing/2014/main" val="14483625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9348585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9598259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09393166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410722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382529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150176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26249697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08710987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IL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</a:rPr>
                        <a:t>시스템 설계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9616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IL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전략 실험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14179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IL </a:t>
                      </a:r>
                      <a:r>
                        <a:rPr lang="ko-KR" altLang="en-US" sz="1400" b="1" dirty="0" smtClean="0"/>
                        <a:t>시스템 적용 실험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870358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73577" y="2570769"/>
            <a:ext cx="1191131" cy="27138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2.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Active learning system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73577" y="5745712"/>
            <a:ext cx="1191131" cy="9144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Step 3.</a:t>
            </a:r>
          </a:p>
          <a:p>
            <a:pPr algn="ctr"/>
            <a:r>
              <a:rPr lang="en-US" altLang="ko-KR" sz="1600" dirty="0" smtClean="0"/>
              <a:t>Incremental learning </a:t>
            </a:r>
          </a:p>
        </p:txBody>
      </p:sp>
      <p:cxnSp>
        <p:nvCxnSpPr>
          <p:cNvPr id="6" name="직선 연결선 5"/>
          <p:cNvCxnSpPr>
            <a:stCxn id="8" idx="2"/>
          </p:cNvCxnSpPr>
          <p:nvPr/>
        </p:nvCxnSpPr>
        <p:spPr>
          <a:xfrm>
            <a:off x="6921909" y="2320210"/>
            <a:ext cx="0" cy="296443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아래쪽 화살표 7"/>
          <p:cNvSpPr/>
          <p:nvPr/>
        </p:nvSpPr>
        <p:spPr>
          <a:xfrm>
            <a:off x="6794089" y="1995746"/>
            <a:ext cx="255639" cy="32446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82111" y="1940136"/>
            <a:ext cx="678426" cy="249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2022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482111" y="5491407"/>
            <a:ext cx="678426" cy="249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2023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482111" y="5850379"/>
            <a:ext cx="15657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51255" y="6153117"/>
            <a:ext cx="15657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350308" y="6461669"/>
            <a:ext cx="15657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4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 – </a:t>
            </a:r>
            <a:r>
              <a:rPr lang="ko-KR" altLang="en-US" sz="2000" b="1" dirty="0" smtClean="0">
                <a:latin typeface="+mj-ea"/>
                <a:ea typeface="+mj-ea"/>
              </a:rPr>
              <a:t>기타 업데이트 계획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49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기타 사항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2106F-2F64-47DB-A91D-532F28B1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6" y="2835630"/>
            <a:ext cx="761930" cy="1700291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4" idx="3"/>
          </p:cNvCxnSpPr>
          <p:nvPr/>
        </p:nvCxnSpPr>
        <p:spPr>
          <a:xfrm flipV="1">
            <a:off x="1008136" y="3685775"/>
            <a:ext cx="1126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88" y="2928748"/>
            <a:ext cx="1514054" cy="151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88" y="2946162"/>
            <a:ext cx="1514054" cy="151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8" y="2946162"/>
            <a:ext cx="1514054" cy="151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88" y="2928748"/>
            <a:ext cx="1514054" cy="1514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030796" y="2540172"/>
            <a:ext cx="679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| </a:t>
            </a:r>
            <a:r>
              <a:rPr lang="ko-KR" altLang="en-US" sz="1600" b="1" dirty="0" smtClean="0"/>
              <a:t>기존 </a:t>
            </a:r>
            <a:r>
              <a:rPr lang="ko-KR" altLang="en-US" sz="1600" b="1" dirty="0" err="1" smtClean="0"/>
              <a:t>병변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patch </a:t>
            </a:r>
            <a:r>
              <a:rPr lang="ko-KR" altLang="en-US" sz="1600" b="1" dirty="0" smtClean="0"/>
              <a:t>이미지</a:t>
            </a:r>
            <a:r>
              <a:rPr lang="en-US" altLang="ko-KR" sz="1600" dirty="0" smtClean="0"/>
              <a:t>: Annotation </a:t>
            </a:r>
            <a:r>
              <a:rPr lang="ko-KR" altLang="en-US" sz="1600" dirty="0" smtClean="0"/>
              <a:t>선에 따라서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병변만</a:t>
            </a:r>
            <a:r>
              <a:rPr lang="ko-KR" altLang="en-US" sz="1600" dirty="0" smtClean="0"/>
              <a:t> 잘려 나온 형태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46206" y="571475"/>
            <a:ext cx="9133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Real-world </a:t>
            </a:r>
            <a:r>
              <a:rPr lang="ko-KR" altLang="en-US" sz="1600" b="1" u="sng" dirty="0" smtClean="0"/>
              <a:t>이미지와 차이가 존재 </a:t>
            </a:r>
            <a:endParaRPr lang="en-US" altLang="ko-KR" sz="16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실제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prediction </a:t>
            </a:r>
            <a:r>
              <a:rPr lang="ko-KR" altLang="en-US" sz="1600" dirty="0" smtClean="0"/>
              <a:t>시에는 </a:t>
            </a:r>
            <a:r>
              <a:rPr lang="en-US" altLang="ko-KR" sz="1600" dirty="0" smtClean="0"/>
              <a:t>annotation </a:t>
            </a:r>
            <a:r>
              <a:rPr lang="ko-KR" altLang="en-US" sz="1600" dirty="0" smtClean="0"/>
              <a:t>정보가 없기 때문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Edge </a:t>
            </a:r>
            <a:r>
              <a:rPr lang="ko-KR" altLang="en-US" sz="1600" b="1" u="sng" dirty="0" smtClean="0"/>
              <a:t>파트에 대한 </a:t>
            </a:r>
            <a:r>
              <a:rPr lang="en-US" altLang="ko-KR" sz="1600" b="1" u="sng" dirty="0" smtClean="0"/>
              <a:t>bias </a:t>
            </a:r>
            <a:r>
              <a:rPr lang="ko-KR" altLang="en-US" sz="1600" b="1" u="sng" dirty="0" smtClean="0"/>
              <a:t>유발</a:t>
            </a:r>
            <a:endParaRPr lang="en-US" altLang="ko-KR" sz="16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조직 외곽 부에서 </a:t>
            </a:r>
            <a:r>
              <a:rPr lang="ko-KR" altLang="en-US" sz="1600" b="1" dirty="0" smtClean="0"/>
              <a:t>랜덤 히트가 </a:t>
            </a:r>
            <a:r>
              <a:rPr lang="ko-KR" altLang="en-US" sz="1600" dirty="0" smtClean="0"/>
              <a:t>많이 발생하는 </a:t>
            </a:r>
            <a:r>
              <a:rPr lang="ko-KR" altLang="en-US" sz="1600" b="1" dirty="0" smtClean="0"/>
              <a:t>원인 중</a:t>
            </a:r>
            <a:r>
              <a:rPr lang="ko-KR" altLang="en-US" sz="1600" dirty="0" smtClean="0"/>
              <a:t> 하나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*</a:t>
            </a:r>
            <a:r>
              <a:rPr lang="ko-KR" altLang="en-US" sz="1600" dirty="0" smtClean="0"/>
              <a:t>현재는 </a:t>
            </a:r>
            <a:r>
              <a:rPr lang="ko-KR" altLang="en-US" sz="1600" b="1" dirty="0" smtClean="0"/>
              <a:t>노이즈 필터 링으로 </a:t>
            </a:r>
            <a:r>
              <a:rPr lang="ko-KR" altLang="en-US" sz="1600" dirty="0" smtClean="0"/>
              <a:t>해결한 상황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일정량 이상 </a:t>
            </a:r>
            <a:r>
              <a:rPr lang="en-US" altLang="ko-KR" sz="1600" b="1" dirty="0" smtClean="0"/>
              <a:t>white space </a:t>
            </a:r>
            <a:r>
              <a:rPr lang="ko-KR" altLang="en-US" sz="1600" dirty="0" smtClean="0"/>
              <a:t>패치는 제거</a:t>
            </a:r>
            <a:r>
              <a:rPr lang="en-US" altLang="ko-KR" sz="16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85" y="4876898"/>
            <a:ext cx="1514054" cy="151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89" y="4876898"/>
            <a:ext cx="1514054" cy="151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89" y="4876898"/>
            <a:ext cx="1514054" cy="151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87" y="4876898"/>
            <a:ext cx="1514054" cy="151405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꺾인 연결선 16"/>
          <p:cNvCxnSpPr>
            <a:stCxn id="4" idx="2"/>
            <a:endCxn id="13" idx="1"/>
          </p:cNvCxnSpPr>
          <p:nvPr/>
        </p:nvCxnSpPr>
        <p:spPr>
          <a:xfrm rot="16200000" flipH="1">
            <a:off x="830528" y="4332564"/>
            <a:ext cx="1098004" cy="150471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30794" y="6478078"/>
            <a:ext cx="679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| </a:t>
            </a:r>
            <a:r>
              <a:rPr lang="ko-KR" altLang="en-US" sz="1600" b="1" dirty="0" smtClean="0"/>
              <a:t>실제 </a:t>
            </a:r>
            <a:r>
              <a:rPr lang="en-US" altLang="ko-KR" sz="1600" b="1" dirty="0" smtClean="0"/>
              <a:t>patch </a:t>
            </a:r>
            <a:r>
              <a:rPr lang="ko-KR" altLang="en-US" sz="1600" b="1" dirty="0" smtClean="0"/>
              <a:t>이미지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실제 </a:t>
            </a:r>
            <a:r>
              <a:rPr lang="ko-KR" altLang="en-US" sz="1600" dirty="0" err="1" smtClean="0"/>
              <a:t>병변</a:t>
            </a:r>
            <a:r>
              <a:rPr lang="ko-KR" altLang="en-US" sz="1600" dirty="0" smtClean="0"/>
              <a:t> 이미지</a:t>
            </a:r>
            <a:endParaRPr lang="ko-KR" altLang="en-US" sz="1600" dirty="0"/>
          </a:p>
        </p:txBody>
      </p:sp>
      <p:cxnSp>
        <p:nvCxnSpPr>
          <p:cNvPr id="19" name="직선 화살표 연결선 18"/>
          <p:cNvCxnSpPr>
            <a:stCxn id="7" idx="2"/>
            <a:endCxn id="13" idx="0"/>
          </p:cNvCxnSpPr>
          <p:nvPr/>
        </p:nvCxnSpPr>
        <p:spPr>
          <a:xfrm>
            <a:off x="2888915" y="4460216"/>
            <a:ext cx="1" cy="4166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2"/>
            <a:endCxn id="15" idx="0"/>
          </p:cNvCxnSpPr>
          <p:nvPr/>
        </p:nvCxnSpPr>
        <p:spPr>
          <a:xfrm>
            <a:off x="4536815" y="4460216"/>
            <a:ext cx="1" cy="4166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9" idx="2"/>
            <a:endCxn id="16" idx="0"/>
          </p:cNvCxnSpPr>
          <p:nvPr/>
        </p:nvCxnSpPr>
        <p:spPr>
          <a:xfrm flipH="1">
            <a:off x="6184714" y="4442802"/>
            <a:ext cx="1" cy="4340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6" idx="2"/>
            <a:endCxn id="12" idx="0"/>
          </p:cNvCxnSpPr>
          <p:nvPr/>
        </p:nvCxnSpPr>
        <p:spPr>
          <a:xfrm flipH="1">
            <a:off x="7832612" y="4442802"/>
            <a:ext cx="3" cy="4340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52285" y="2530340"/>
            <a:ext cx="76789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33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기타 사항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206" y="571475"/>
            <a:ext cx="91337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잘린 </a:t>
            </a:r>
            <a:r>
              <a:rPr lang="ko-KR" altLang="en-US" sz="1600" b="1" dirty="0" err="1" smtClean="0"/>
              <a:t>병변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patch </a:t>
            </a:r>
            <a:r>
              <a:rPr lang="ko-KR" altLang="en-US" sz="1600" b="1" dirty="0" smtClean="0"/>
              <a:t>이미지 사용 이유</a:t>
            </a:r>
            <a:r>
              <a:rPr lang="en-US" altLang="ko-KR" sz="16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기존에는 원본에서 </a:t>
            </a:r>
            <a:r>
              <a:rPr lang="en-US" altLang="ko-KR" sz="1600" dirty="0" smtClean="0"/>
              <a:t>annotation </a:t>
            </a:r>
            <a:r>
              <a:rPr lang="ko-KR" altLang="en-US" sz="1600" dirty="0" smtClean="0"/>
              <a:t>파트 만을 </a:t>
            </a:r>
            <a:r>
              <a:rPr lang="ko-KR" altLang="en-US" sz="1600" b="1" dirty="0" smtClean="0"/>
              <a:t>선별할 방법이 </a:t>
            </a:r>
            <a:r>
              <a:rPr lang="ko-KR" altLang="en-US" sz="1600" dirty="0" smtClean="0"/>
              <a:t>없었음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좌표 기반 패치 선별 방법 </a:t>
            </a:r>
            <a:r>
              <a:rPr lang="en-US" altLang="ko-KR" sz="1600" b="1" dirty="0" smtClean="0"/>
              <a:t>(‘</a:t>
            </a:r>
            <a:r>
              <a:rPr lang="ko-KR" altLang="en-US" sz="1600" b="1" dirty="0" smtClean="0"/>
              <a:t>박영진</a:t>
            </a:r>
            <a:r>
              <a:rPr lang="en-US" altLang="ko-KR" sz="1600" b="1" dirty="0" smtClean="0"/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1) </a:t>
            </a:r>
            <a:r>
              <a:rPr lang="ko-KR" altLang="en-US" sz="1600" dirty="0" smtClean="0"/>
              <a:t>기존과 동일하게 </a:t>
            </a:r>
            <a:r>
              <a:rPr lang="en-US" altLang="ko-KR" sz="1600" dirty="0" smtClean="0"/>
              <a:t>annotation only </a:t>
            </a:r>
            <a:r>
              <a:rPr lang="ko-KR" altLang="en-US" sz="1600" dirty="0" smtClean="0"/>
              <a:t>이미지에서 </a:t>
            </a:r>
            <a:r>
              <a:rPr lang="en-US" altLang="ko-KR" sz="1600" dirty="0" smtClean="0"/>
              <a:t>patch </a:t>
            </a:r>
            <a:r>
              <a:rPr lang="ko-KR" altLang="en-US" sz="1600" dirty="0" smtClean="0"/>
              <a:t>이미지 생성 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[</a:t>
            </a:r>
            <a:r>
              <a:rPr lang="ko-KR" altLang="en-US" sz="1600" b="1" dirty="0" smtClean="0"/>
              <a:t>폴더 </a:t>
            </a:r>
            <a:r>
              <a:rPr lang="en-US" altLang="ko-KR" sz="1600" b="1" dirty="0" smtClean="0"/>
              <a:t>1]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저장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2) </a:t>
            </a:r>
            <a:r>
              <a:rPr lang="ko-KR" altLang="en-US" sz="1600" dirty="0" smtClean="0"/>
              <a:t>동일한 </a:t>
            </a:r>
            <a:r>
              <a:rPr lang="en-US" altLang="ko-KR" sz="1600" dirty="0" smtClean="0"/>
              <a:t>original WSI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patch </a:t>
            </a:r>
            <a:r>
              <a:rPr lang="ko-KR" altLang="en-US" sz="1600" dirty="0" smtClean="0"/>
              <a:t>이미지를 생성 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[</a:t>
            </a:r>
            <a:r>
              <a:rPr lang="ko-KR" altLang="en-US" sz="1600" b="1" dirty="0" smtClean="0"/>
              <a:t>폴더 </a:t>
            </a:r>
            <a:r>
              <a:rPr lang="en-US" altLang="ko-KR" sz="1600" b="1" dirty="0" smtClean="0"/>
              <a:t>2]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저장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3) </a:t>
            </a:r>
            <a:r>
              <a:rPr lang="en-US" altLang="ko-KR" sz="1600" b="1" dirty="0" smtClean="0"/>
              <a:t>[</a:t>
            </a:r>
            <a:r>
              <a:rPr lang="ko-KR" altLang="en-US" sz="1600" b="1" dirty="0" smtClean="0"/>
              <a:t>폴더 </a:t>
            </a:r>
            <a:r>
              <a:rPr lang="en-US" altLang="ko-KR" sz="1600" b="1" dirty="0" smtClean="0"/>
              <a:t>1]</a:t>
            </a:r>
            <a:r>
              <a:rPr lang="ko-KR" altLang="en-US" sz="1600" dirty="0" smtClean="0"/>
              <a:t>과 </a:t>
            </a:r>
            <a:r>
              <a:rPr lang="en-US" altLang="ko-KR" sz="1600" b="1" dirty="0" smtClean="0"/>
              <a:t>[</a:t>
            </a:r>
            <a:r>
              <a:rPr lang="ko-KR" altLang="en-US" sz="1600" b="1" dirty="0" smtClean="0"/>
              <a:t>폴더 </a:t>
            </a:r>
            <a:r>
              <a:rPr lang="en-US" altLang="ko-KR" sz="1600" b="1" dirty="0" smtClean="0"/>
              <a:t>2]</a:t>
            </a:r>
            <a:r>
              <a:rPr lang="ko-KR" altLang="en-US" sz="1600" dirty="0" smtClean="0"/>
              <a:t>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 리스트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좌표 정보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비교하여</a:t>
            </a:r>
            <a:r>
              <a:rPr lang="en-US" altLang="ko-KR" sz="1600" dirty="0" smtClean="0"/>
              <a:t>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4) </a:t>
            </a:r>
            <a:r>
              <a:rPr lang="en-US" altLang="ko-KR" sz="1600" b="1" dirty="0" smtClean="0"/>
              <a:t>[</a:t>
            </a:r>
            <a:r>
              <a:rPr lang="ko-KR" altLang="en-US" sz="1600" b="1" dirty="0" smtClean="0"/>
              <a:t>폴더 </a:t>
            </a:r>
            <a:r>
              <a:rPr lang="en-US" altLang="ko-KR" sz="1600" b="1" dirty="0" smtClean="0"/>
              <a:t>1]</a:t>
            </a:r>
            <a:r>
              <a:rPr lang="ko-KR" altLang="en-US" sz="1600" dirty="0" smtClean="0"/>
              <a:t>의 리스트와 동일한 이미지만 </a:t>
            </a:r>
            <a:r>
              <a:rPr lang="en-US" altLang="ko-KR" sz="1600" b="1" dirty="0" smtClean="0"/>
              <a:t>[</a:t>
            </a:r>
            <a:r>
              <a:rPr lang="ko-KR" altLang="en-US" sz="1600" b="1" dirty="0" smtClean="0"/>
              <a:t>폴더 </a:t>
            </a:r>
            <a:r>
              <a:rPr lang="en-US" altLang="ko-KR" sz="1600" b="1" dirty="0" smtClean="0"/>
              <a:t>2]</a:t>
            </a:r>
            <a:r>
              <a:rPr lang="ko-KR" altLang="en-US" sz="1600" dirty="0" smtClean="0"/>
              <a:t>에 남기고 나머지 필터 링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*</a:t>
            </a:r>
            <a:r>
              <a:rPr lang="ko-KR" altLang="en-US" sz="1600" dirty="0" smtClean="0"/>
              <a:t>기존보다 용량과 시간 소요가 높음</a:t>
            </a:r>
            <a:endParaRPr lang="ko-KR" altLang="en-US" sz="16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37" y="4290770"/>
            <a:ext cx="3353395" cy="159685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310" y="4290770"/>
            <a:ext cx="3317908" cy="2336139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956372" y="5887625"/>
            <a:ext cx="3273846" cy="73928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4987315" y="5981059"/>
            <a:ext cx="3167897" cy="4476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76182" y="4071937"/>
            <a:ext cx="3428771" cy="26311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856877" y="4071937"/>
            <a:ext cx="3428771" cy="26311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72" y="3660407"/>
            <a:ext cx="661324" cy="55916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601" y="3618463"/>
            <a:ext cx="661324" cy="559168"/>
          </a:xfrm>
          <a:prstGeom prst="rect">
            <a:avLst/>
          </a:prstGeom>
        </p:spPr>
      </p:pic>
      <p:cxnSp>
        <p:nvCxnSpPr>
          <p:cNvPr id="49" name="직선 화살표 연결선 48"/>
          <p:cNvCxnSpPr>
            <a:stCxn id="44" idx="3"/>
            <a:endCxn id="45" idx="1"/>
          </p:cNvCxnSpPr>
          <p:nvPr/>
        </p:nvCxnSpPr>
        <p:spPr>
          <a:xfrm flipV="1">
            <a:off x="2740096" y="3898047"/>
            <a:ext cx="3500505" cy="4194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102194" y="3851946"/>
            <a:ext cx="94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6240601" y="3851946"/>
            <a:ext cx="94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769434" y="3611242"/>
            <a:ext cx="1800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좌표 정보 비교</a:t>
            </a:r>
            <a:r>
              <a:rPr lang="en-US" altLang="ko-KR" sz="1400" b="1" dirty="0" smtClean="0"/>
              <a:t>]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950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Incremental leaning system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2910473" y="4039393"/>
            <a:ext cx="829261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2" descr="Computer Scan Icon Flat Style Isolated Stock Vector (Royalty Free) 46853730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0" t="27000" r="18638" b="32501"/>
          <a:stretch/>
        </p:blipFill>
        <p:spPr bwMode="auto">
          <a:xfrm>
            <a:off x="6161699" y="3138613"/>
            <a:ext cx="934467" cy="7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078825" y="3866733"/>
            <a:ext cx="107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</a:t>
            </a:r>
            <a:b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98518">
            <a:off x="3801975" y="3832654"/>
            <a:ext cx="711249" cy="760301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53328">
            <a:off x="3857696" y="4457777"/>
            <a:ext cx="701532" cy="74991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263831" y="5682171"/>
            <a:ext cx="773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Experts </a:t>
            </a:r>
            <a:b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(Users)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2" descr="Doctors - Doctor Flat Icon Png - Free Transparent PNG Clipart Images  Downloa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1" t="7032" r="19561" b="7409"/>
          <a:stretch/>
        </p:blipFill>
        <p:spPr bwMode="auto">
          <a:xfrm>
            <a:off x="6195064" y="4814436"/>
            <a:ext cx="867735" cy="8677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947" y="4339364"/>
            <a:ext cx="412237" cy="407657"/>
          </a:xfrm>
          <a:prstGeom prst="rect">
            <a:avLst/>
          </a:prstGeom>
        </p:spPr>
      </p:pic>
      <p:sp>
        <p:nvSpPr>
          <p:cNvPr id="74" name="순서도: 자기 디스크 73"/>
          <p:cNvSpPr/>
          <p:nvPr/>
        </p:nvSpPr>
        <p:spPr>
          <a:xfrm>
            <a:off x="4724671" y="3987979"/>
            <a:ext cx="598249" cy="852322"/>
          </a:xfrm>
          <a:prstGeom prst="flowChartMagneticDisk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583587" y="4879690"/>
            <a:ext cx="90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Informative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오른쪽 화살표 75"/>
          <p:cNvSpPr/>
          <p:nvPr/>
        </p:nvSpPr>
        <p:spPr>
          <a:xfrm rot="16200000">
            <a:off x="3230183" y="4069353"/>
            <a:ext cx="710134" cy="3659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7127" y="3965883"/>
            <a:ext cx="864096" cy="985229"/>
          </a:xfrm>
          <a:prstGeom prst="rect">
            <a:avLst/>
          </a:prstGeom>
        </p:spPr>
      </p:pic>
      <p:cxnSp>
        <p:nvCxnSpPr>
          <p:cNvPr id="78" name="직선 연결선 77"/>
          <p:cNvCxnSpPr/>
          <p:nvPr/>
        </p:nvCxnSpPr>
        <p:spPr>
          <a:xfrm flipV="1">
            <a:off x="3380810" y="4340842"/>
            <a:ext cx="108817" cy="43836"/>
          </a:xfrm>
          <a:prstGeom prst="line">
            <a:avLst/>
          </a:prstGeom>
          <a:ln w="19050">
            <a:solidFill>
              <a:srgbClr val="1A5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3180588" y="4351807"/>
            <a:ext cx="126931" cy="32026"/>
          </a:xfrm>
          <a:prstGeom prst="line">
            <a:avLst/>
          </a:prstGeom>
          <a:ln w="19050">
            <a:solidFill>
              <a:srgbClr val="1A5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3813416" y="4297684"/>
            <a:ext cx="8691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</a:t>
            </a:r>
            <a:b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6066889" y="3251070"/>
            <a:ext cx="0" cy="262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 rot="16200000">
            <a:off x="5550889" y="4196391"/>
            <a:ext cx="288032" cy="533965"/>
            <a:chOff x="6084168" y="2855871"/>
            <a:chExt cx="288032" cy="533965"/>
          </a:xfrm>
        </p:grpSpPr>
        <p:cxnSp>
          <p:nvCxnSpPr>
            <p:cNvPr id="83" name="직선 화살표 연결선 82"/>
            <p:cNvCxnSpPr/>
            <p:nvPr/>
          </p:nvCxnSpPr>
          <p:spPr>
            <a:xfrm>
              <a:off x="6084168" y="2855871"/>
              <a:ext cx="0" cy="53396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 flipV="1">
              <a:off x="6372200" y="2855871"/>
              <a:ext cx="0" cy="53396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10"/>
          <a:srcRect l="42743" r="28300"/>
          <a:stretch/>
        </p:blipFill>
        <p:spPr>
          <a:xfrm>
            <a:off x="955001" y="2985724"/>
            <a:ext cx="1350236" cy="3485694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2332310" y="4349490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4320" y="758110"/>
            <a:ext cx="786127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개발 목적 </a:t>
            </a:r>
            <a:r>
              <a:rPr lang="en-US" altLang="ko-KR" sz="14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지속 가능한 슬라이드 분류 시스템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시스템이 변화하는 환경적 요인에 대한 </a:t>
            </a:r>
            <a:r>
              <a:rPr lang="ko-KR" altLang="en-US" sz="1400" b="1" u="sng" dirty="0" smtClean="0"/>
              <a:t>유연한 </a:t>
            </a:r>
            <a:r>
              <a:rPr lang="ko-KR" altLang="en-US" sz="1400" b="1" u="sng" dirty="0" err="1" smtClean="0"/>
              <a:t>대응성</a:t>
            </a:r>
            <a:r>
              <a:rPr lang="ko-KR" altLang="en-US" sz="1400" b="1" u="sng" dirty="0" smtClean="0"/>
              <a:t> </a:t>
            </a:r>
            <a:r>
              <a:rPr lang="ko-KR" altLang="en-US" sz="1400" dirty="0" smtClean="0"/>
              <a:t>획득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업데이트를 위한 </a:t>
            </a:r>
            <a:r>
              <a:rPr lang="en-US" altLang="ko-KR" sz="1400" dirty="0" smtClean="0"/>
              <a:t>Annotation </a:t>
            </a:r>
            <a:r>
              <a:rPr lang="ko-KR" altLang="en-US" sz="1400" dirty="0" smtClean="0"/>
              <a:t>부담 </a:t>
            </a:r>
            <a:r>
              <a:rPr lang="ko-KR" altLang="en-US" sz="1400" b="1" dirty="0" smtClean="0"/>
              <a:t>최소화</a:t>
            </a:r>
            <a:r>
              <a:rPr lang="en-US" altLang="ko-KR" sz="1400" b="1" dirty="0"/>
              <a:t> </a:t>
            </a:r>
            <a:r>
              <a:rPr lang="ko-KR" altLang="en-US" sz="1400" dirty="0" smtClean="0"/>
              <a:t>및 학습 효율 </a:t>
            </a:r>
            <a:r>
              <a:rPr lang="ko-KR" altLang="en-US" sz="1400" b="1" dirty="0" smtClean="0"/>
              <a:t>극대화</a:t>
            </a:r>
            <a:r>
              <a:rPr lang="en-US" altLang="ko-KR" sz="1400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최종 목표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스캐너의 지속적인 업데이트를 위한 </a:t>
            </a:r>
            <a:r>
              <a:rPr lang="ko-KR" altLang="en-US" sz="1400" dirty="0" smtClean="0"/>
              <a:t>효율적 </a:t>
            </a:r>
            <a:r>
              <a:rPr lang="en-US" altLang="ko-KR" sz="1400" dirty="0" smtClean="0"/>
              <a:t>incremental </a:t>
            </a:r>
            <a:r>
              <a:rPr lang="en-US" altLang="ko-KR" sz="1400" dirty="0"/>
              <a:t>learning </a:t>
            </a:r>
            <a:r>
              <a:rPr lang="ko-KR" altLang="en-US" sz="1400" dirty="0" smtClean="0"/>
              <a:t>시스템 구축</a:t>
            </a:r>
            <a:endParaRPr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14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기타 사항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206" y="571475"/>
            <a:ext cx="9133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기대 사항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Edge bias </a:t>
            </a:r>
            <a:r>
              <a:rPr lang="ko-KR" altLang="en-US" sz="1600" dirty="0" smtClean="0"/>
              <a:t>해결 기대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Active learning</a:t>
            </a:r>
            <a:r>
              <a:rPr lang="ko-KR" altLang="en-US" sz="1600" dirty="0" smtClean="0"/>
              <a:t>시 생성되는 </a:t>
            </a:r>
            <a:r>
              <a:rPr lang="ko-KR" altLang="en-US" sz="1600" dirty="0" err="1" smtClean="0"/>
              <a:t>병변</a:t>
            </a:r>
            <a:r>
              <a:rPr lang="ko-KR" altLang="en-US" sz="1600" dirty="0" smtClean="0"/>
              <a:t> 패치와 동일한 형태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데이터 차이 완화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Active learning</a:t>
            </a:r>
            <a:r>
              <a:rPr lang="ko-KR" altLang="en-US" sz="1600" dirty="0" smtClean="0"/>
              <a:t>의 패치 추천을 위한 새로운 </a:t>
            </a:r>
            <a:r>
              <a:rPr lang="en-US" altLang="ko-KR" sz="1600" dirty="0" smtClean="0"/>
              <a:t>calibration </a:t>
            </a:r>
            <a:r>
              <a:rPr lang="ko-KR" altLang="en-US" sz="1600" dirty="0" smtClean="0"/>
              <a:t>방법 적용 가능 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픽셀 기반의 </a:t>
            </a:r>
            <a:r>
              <a:rPr lang="en-US" altLang="ko-KR" sz="1600" dirty="0" smtClean="0"/>
              <a:t>label smoothing </a:t>
            </a:r>
            <a:r>
              <a:rPr lang="ko-KR" altLang="en-US" sz="1600" dirty="0" smtClean="0"/>
              <a:t>등</a:t>
            </a:r>
            <a:endParaRPr lang="ko-KR" altLang="en-US" sz="1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1" y="2765172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90" y="2765172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31324" y="4321682"/>
            <a:ext cx="75696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적용 계획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다음 </a:t>
            </a:r>
            <a:r>
              <a:rPr lang="en-US" altLang="ko-KR" sz="1600" dirty="0" err="1"/>
              <a:t>LossDiff</a:t>
            </a:r>
            <a:r>
              <a:rPr lang="en-US" altLang="ko-KR" sz="1600" dirty="0"/>
              <a:t> (patch classifier) </a:t>
            </a:r>
            <a:r>
              <a:rPr lang="ko-KR" altLang="en-US" sz="1600" dirty="0" err="1"/>
              <a:t>업데이트시</a:t>
            </a:r>
            <a:r>
              <a:rPr lang="ko-KR" altLang="en-US" sz="1600" dirty="0"/>
              <a:t> 적용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성능 변화</a:t>
            </a:r>
            <a:r>
              <a:rPr lang="en-US" altLang="ko-KR" sz="1600" dirty="0"/>
              <a:t>, </a:t>
            </a:r>
            <a:r>
              <a:rPr lang="ko-KR" altLang="en-US" sz="1600" dirty="0"/>
              <a:t>추가 변수 등에 대한</a:t>
            </a:r>
            <a:r>
              <a:rPr lang="en-US" altLang="ko-KR" sz="1600" dirty="0"/>
              <a:t>, </a:t>
            </a:r>
            <a:r>
              <a:rPr lang="ko-KR" altLang="en-US" sz="1600" dirty="0"/>
              <a:t>정확한 예측이 불가하기 때문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Step 2 Active learning </a:t>
            </a:r>
            <a:r>
              <a:rPr lang="ko-KR" altLang="en-US" sz="1600" dirty="0"/>
              <a:t>파트 시스템의 </a:t>
            </a:r>
            <a:r>
              <a:rPr lang="ko-KR" altLang="en-US" sz="1600" dirty="0" err="1"/>
              <a:t>프로토타입</a:t>
            </a:r>
            <a:r>
              <a:rPr lang="ko-KR" altLang="en-US" sz="1600" dirty="0"/>
              <a:t> 프로그램생성 이후 </a:t>
            </a:r>
            <a:r>
              <a:rPr lang="ko-KR" altLang="en-US" sz="1600" dirty="0" smtClean="0"/>
              <a:t>가능</a:t>
            </a:r>
            <a:endParaRPr lang="en-US" altLang="ko-KR" sz="1600" dirty="0"/>
          </a:p>
        </p:txBody>
      </p:sp>
      <p:sp>
        <p:nvSpPr>
          <p:cNvPr id="4" name="오른쪽 화살표 3"/>
          <p:cNvSpPr/>
          <p:nvPr/>
        </p:nvSpPr>
        <p:spPr>
          <a:xfrm>
            <a:off x="3785627" y="2938964"/>
            <a:ext cx="797401" cy="254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98013" y="3230553"/>
            <a:ext cx="307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EX) </a:t>
            </a:r>
          </a:p>
          <a:p>
            <a:r>
              <a:rPr lang="en-US" altLang="ko-KR" sz="1200" dirty="0" smtClean="0"/>
              <a:t>label : Dysplasia</a:t>
            </a:r>
          </a:p>
          <a:p>
            <a:r>
              <a:rPr lang="en-US" altLang="ko-KR" sz="1200" dirty="0" smtClean="0"/>
              <a:t>White space </a:t>
            </a:r>
            <a:r>
              <a:rPr lang="ko-KR" altLang="en-US" sz="1200" dirty="0" smtClean="0"/>
              <a:t>비율</a:t>
            </a:r>
            <a:r>
              <a:rPr lang="en-US" altLang="ko-KR" sz="1200" dirty="0" smtClean="0"/>
              <a:t>: 80%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067425" y="3259802"/>
            <a:ext cx="307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EX) </a:t>
            </a:r>
          </a:p>
          <a:p>
            <a:r>
              <a:rPr lang="en-US" altLang="ko-KR" sz="1200" dirty="0" smtClean="0"/>
              <a:t>label : Dysplasia</a:t>
            </a:r>
          </a:p>
          <a:p>
            <a:r>
              <a:rPr lang="en-US" altLang="ko-KR" sz="1200" dirty="0" smtClean="0"/>
              <a:t>Label smoothing: </a:t>
            </a:r>
            <a:r>
              <a:rPr lang="en-US" altLang="ko-KR" sz="1200" dirty="0" smtClean="0">
                <a:solidFill>
                  <a:srgbClr val="FF0000"/>
                </a:solidFill>
              </a:rPr>
              <a:t>[0.5, 0.6, 0]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640" y="3805366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N  D  M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269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8342" y="3381829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참고 슬라이드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099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직선 화살표 연결선 121"/>
          <p:cNvCxnSpPr/>
          <p:nvPr/>
        </p:nvCxnSpPr>
        <p:spPr>
          <a:xfrm flipV="1">
            <a:off x="5207108" y="2673533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220072" y="3304955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208118" y="3945218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187221" y="5145036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원통 3"/>
          <p:cNvSpPr/>
          <p:nvPr/>
        </p:nvSpPr>
        <p:spPr>
          <a:xfrm>
            <a:off x="1074855" y="1848196"/>
            <a:ext cx="448914" cy="504443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11491" y="2057349"/>
            <a:ext cx="1645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pool (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가정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6565" y="2403487"/>
            <a:ext cx="2087217" cy="4671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976564" y="3059035"/>
            <a:ext cx="2087217" cy="4671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76563" y="3712110"/>
            <a:ext cx="2087217" cy="4671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7901" y="4865758"/>
            <a:ext cx="2087217" cy="4671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5400000">
            <a:off x="1582845" y="4567862"/>
            <a:ext cx="87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13" y="2466434"/>
            <a:ext cx="355478" cy="3510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168" y="2476841"/>
            <a:ext cx="390342" cy="3548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134" y="2461747"/>
            <a:ext cx="359462" cy="34991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25161" y="2381502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484" y="3139117"/>
            <a:ext cx="355478" cy="3510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254" y="3145674"/>
            <a:ext cx="390342" cy="3548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029" y="3143219"/>
            <a:ext cx="359462" cy="3499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99037" y="30603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029" y="3807758"/>
            <a:ext cx="337928" cy="31853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384" y="3777568"/>
            <a:ext cx="359462" cy="3499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84" y="3783083"/>
            <a:ext cx="359462" cy="3499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91774" y="3695231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3380" y="2442334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6501" y="3082445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4029" y="3731721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p3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7839" y="4909228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</a:t>
            </a:r>
            <a:r>
              <a:rPr lang="en-US" altLang="ko-KR" i="1" dirty="0" err="1" smtClean="0"/>
              <a:t>n</a:t>
            </a:r>
            <a:endParaRPr lang="ko-KR" alt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279529" y="2063089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test</a:t>
            </a:r>
            <a:endParaRPr lang="ko-KR" altLang="en-US" i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02" y="4924575"/>
            <a:ext cx="355478" cy="35103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972" y="4931132"/>
            <a:ext cx="390342" cy="35485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747" y="4928677"/>
            <a:ext cx="359462" cy="34991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486755" y="4796068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grpSp>
        <p:nvGrpSpPr>
          <p:cNvPr id="113" name="그룹 112"/>
          <p:cNvGrpSpPr/>
          <p:nvPr/>
        </p:nvGrpSpPr>
        <p:grpSpPr>
          <a:xfrm rot="5400000">
            <a:off x="4196232" y="3631779"/>
            <a:ext cx="2787640" cy="477770"/>
            <a:chOff x="6189218" y="3346074"/>
            <a:chExt cx="2087217" cy="47777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189218" y="3356705"/>
              <a:ext cx="2087217" cy="4671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2406" y="3458601"/>
              <a:ext cx="337928" cy="318539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7761" y="3428411"/>
              <a:ext cx="359462" cy="349919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4861" y="3433926"/>
              <a:ext cx="359462" cy="349919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692151" y="3346074"/>
              <a:ext cx="4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….</a:t>
              </a:r>
              <a:endParaRPr lang="ko-KR" altLang="en-US" dirty="0"/>
            </a:p>
          </p:txBody>
        </p:sp>
      </p:grpSp>
      <p:cxnSp>
        <p:nvCxnSpPr>
          <p:cNvPr id="39" name="직선 화살표 연결선 38"/>
          <p:cNvCxnSpPr/>
          <p:nvPr/>
        </p:nvCxnSpPr>
        <p:spPr>
          <a:xfrm>
            <a:off x="407538" y="2403487"/>
            <a:ext cx="0" cy="292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0" y="2029279"/>
            <a:ext cx="12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392141" y="2228406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4612113" y="2396127"/>
            <a:ext cx="344764" cy="347681"/>
            <a:chOff x="572642" y="3447654"/>
            <a:chExt cx="1905000" cy="1904997"/>
          </a:xfrm>
          <a:effectLst/>
        </p:grpSpPr>
        <p:pic>
          <p:nvPicPr>
            <p:cNvPr id="43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4" name="Picture 8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8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Picture 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509" y="2314632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cxnSp>
        <p:nvCxnSpPr>
          <p:cNvPr id="48" name="직선 화살표 연결선 47"/>
          <p:cNvCxnSpPr>
            <a:stCxn id="8" idx="3"/>
          </p:cNvCxnSpPr>
          <p:nvPr/>
        </p:nvCxnSpPr>
        <p:spPr>
          <a:xfrm flipV="1">
            <a:off x="3063782" y="2634320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/>
          <p:cNvGrpSpPr/>
          <p:nvPr/>
        </p:nvGrpSpPr>
        <p:grpSpPr>
          <a:xfrm>
            <a:off x="1043228" y="5610681"/>
            <a:ext cx="1913863" cy="1180980"/>
            <a:chOff x="947535" y="5323033"/>
            <a:chExt cx="2105249" cy="1299078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7535" y="5323033"/>
              <a:ext cx="1994691" cy="1299078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1865306" y="6306594"/>
              <a:ext cx="175284" cy="139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174989" y="6262300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484451" y="6264413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656283" y="5814454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96421" y="6328245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101" y="5548810"/>
              <a:ext cx="13368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Range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71129" y="6063405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74958" y="6079908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9391" y="6041620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R3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82824" y="6037339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R4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63917" y="5561914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R5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78516" y="3049072"/>
            <a:ext cx="484541" cy="47696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4485185" y="1872364"/>
            <a:ext cx="44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G1</a:t>
            </a:r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0913" y="3758623"/>
            <a:ext cx="484541" cy="476968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973857" y="3055276"/>
            <a:ext cx="44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G2</a:t>
            </a:r>
            <a:endParaRPr lang="ko-KR" altLang="en-US" dirty="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16521" y="4849590"/>
            <a:ext cx="484541" cy="47696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085768" y="4909228"/>
            <a:ext cx="637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G</a:t>
            </a:r>
            <a:r>
              <a:rPr lang="en-US" altLang="ko-KR" sz="1100" i="1" dirty="0" err="1" smtClean="0"/>
              <a:t>n</a:t>
            </a:r>
            <a:endParaRPr lang="ko-KR" altLang="en-US" sz="1600" i="1" dirty="0"/>
          </a:p>
        </p:txBody>
      </p:sp>
      <p:cxnSp>
        <p:nvCxnSpPr>
          <p:cNvPr id="82" name="직선 화살표 연결선 81"/>
          <p:cNvCxnSpPr>
            <a:stCxn id="41" idx="4"/>
            <a:endCxn id="62" idx="0"/>
          </p:cNvCxnSpPr>
          <p:nvPr/>
        </p:nvCxnSpPr>
        <p:spPr>
          <a:xfrm>
            <a:off x="4719746" y="2869656"/>
            <a:ext cx="1041" cy="179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2"/>
            <a:endCxn id="70" idx="0"/>
          </p:cNvCxnSpPr>
          <p:nvPr/>
        </p:nvCxnSpPr>
        <p:spPr>
          <a:xfrm>
            <a:off x="4720787" y="3526040"/>
            <a:ext cx="2397" cy="23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4764331" y="4176929"/>
            <a:ext cx="2397" cy="254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55032" y="4595235"/>
            <a:ext cx="2397" cy="254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976443" y="4258930"/>
            <a:ext cx="86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…….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85418" y="3731721"/>
            <a:ext cx="44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G3</a:t>
            </a:r>
            <a:endParaRPr lang="ko-KR" altLang="en-US" dirty="0"/>
          </a:p>
        </p:txBody>
      </p:sp>
      <p:cxnSp>
        <p:nvCxnSpPr>
          <p:cNvPr id="116" name="직선 화살표 연결선 115"/>
          <p:cNvCxnSpPr/>
          <p:nvPr/>
        </p:nvCxnSpPr>
        <p:spPr>
          <a:xfrm flipV="1">
            <a:off x="3076746" y="3265742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V="1">
            <a:off x="3064792" y="3906005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3043895" y="5105823"/>
            <a:ext cx="815537" cy="2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차트 118"/>
          <p:cNvGraphicFramePr>
            <a:graphicFrameLocks/>
          </p:cNvGraphicFramePr>
          <p:nvPr>
            <p:extLst/>
          </p:nvPr>
        </p:nvGraphicFramePr>
        <p:xfrm>
          <a:off x="6192872" y="2573618"/>
          <a:ext cx="286226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0" name="TextBox 119"/>
          <p:cNvSpPr txBox="1"/>
          <p:nvPr/>
        </p:nvSpPr>
        <p:spPr>
          <a:xfrm>
            <a:off x="2958365" y="5985315"/>
            <a:ext cx="334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범위 별로 수행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각 </a:t>
            </a:r>
            <a:r>
              <a:rPr lang="en-US" altLang="ko-KR" dirty="0" smtClean="0"/>
              <a:t>range </a:t>
            </a:r>
            <a:r>
              <a:rPr lang="ko-KR" altLang="en-US" dirty="0" smtClean="0"/>
              <a:t>별 효과 확인</a:t>
            </a:r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65227" y="1838615"/>
            <a:ext cx="8954974" cy="37232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아래쪽 화살표 125"/>
          <p:cNvSpPr/>
          <p:nvPr/>
        </p:nvSpPr>
        <p:spPr>
          <a:xfrm rot="16200000">
            <a:off x="548579" y="5976803"/>
            <a:ext cx="387882" cy="587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/>
              <a:t>값</a:t>
            </a:r>
            <a:r>
              <a:rPr lang="ko-KR" altLang="en-US" sz="1600" dirty="0" smtClean="0"/>
              <a:t>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129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그룹 129"/>
          <p:cNvGrpSpPr/>
          <p:nvPr/>
        </p:nvGrpSpPr>
        <p:grpSpPr>
          <a:xfrm>
            <a:off x="6680682" y="1314205"/>
            <a:ext cx="1913863" cy="1180980"/>
            <a:chOff x="947535" y="5323033"/>
            <a:chExt cx="2105249" cy="1299078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535" y="5323033"/>
              <a:ext cx="1994691" cy="1299078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1865306" y="6306594"/>
              <a:ext cx="175284" cy="139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174989" y="6262300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484451" y="6264413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656283" y="5814454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96421" y="6328245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101" y="5548810"/>
              <a:ext cx="13368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Range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71129" y="6063405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74958" y="6079908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9391" y="6041620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R3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82824" y="6037339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R4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63917" y="5561914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R5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6155734" y="2512252"/>
            <a:ext cx="334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범위 별로 수행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각 </a:t>
            </a:r>
            <a:r>
              <a:rPr lang="en-US" altLang="ko-KR" dirty="0" smtClean="0"/>
              <a:t>range </a:t>
            </a:r>
            <a:r>
              <a:rPr lang="ko-KR" altLang="en-US" dirty="0" smtClean="0"/>
              <a:t>별 효과 확인</a:t>
            </a:r>
            <a:endParaRPr lang="ko-KR" altLang="en-US" dirty="0"/>
          </a:p>
        </p:txBody>
      </p:sp>
      <p:sp>
        <p:nvSpPr>
          <p:cNvPr id="126" name="아래쪽 화살표 125"/>
          <p:cNvSpPr/>
          <p:nvPr/>
        </p:nvSpPr>
        <p:spPr>
          <a:xfrm rot="16200000">
            <a:off x="6149279" y="1893381"/>
            <a:ext cx="387882" cy="587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/>
              <a:t>1) </a:t>
            </a:r>
            <a:r>
              <a:rPr lang="ko-KR" altLang="en-US" sz="1400" b="1" u="sng" dirty="0" smtClean="0"/>
              <a:t>스코어 영향 분석 </a:t>
            </a:r>
            <a:r>
              <a:rPr lang="en-US" altLang="ko-KR" sz="14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모델의 </a:t>
            </a:r>
            <a:r>
              <a:rPr lang="en-US" altLang="ko-KR" sz="1400" dirty="0" smtClean="0"/>
              <a:t>confidence </a:t>
            </a:r>
            <a:r>
              <a:rPr lang="ko-KR" altLang="en-US" sz="1400" dirty="0"/>
              <a:t>값</a:t>
            </a:r>
            <a:r>
              <a:rPr lang="ko-KR" altLang="en-US" sz="1400" dirty="0" smtClean="0"/>
              <a:t>에 따른 </a:t>
            </a:r>
            <a:r>
              <a:rPr lang="ko-KR" altLang="en-US" sz="1400" b="1" u="sng" dirty="0" smtClean="0"/>
              <a:t>샘플의 학습 효과 </a:t>
            </a:r>
            <a:r>
              <a:rPr lang="ko-KR" altLang="en-US" sz="1400" dirty="0" smtClean="0"/>
              <a:t> 분석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스코어에 대한 학습 시 모델의 변화 형태 관찰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1" y="1664977"/>
            <a:ext cx="5760734" cy="2361399"/>
          </a:xfrm>
          <a:prstGeom prst="rect">
            <a:avLst/>
          </a:prstGeom>
        </p:spPr>
      </p:pic>
      <p:graphicFrame>
        <p:nvGraphicFramePr>
          <p:cNvPr id="237" name="표 2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006859"/>
              </p:ext>
            </p:extLst>
          </p:nvPr>
        </p:nvGraphicFramePr>
        <p:xfrm>
          <a:off x="5950189" y="3206925"/>
          <a:ext cx="30561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93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15469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154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154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34089" y="3984370"/>
            <a:ext cx="172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Cifar</a:t>
            </a:r>
            <a:r>
              <a:rPr lang="en-US" altLang="ko-KR" dirty="0" smtClean="0"/>
              <a:t> 10</a:t>
            </a:r>
            <a:endParaRPr lang="ko-KR" altLang="en-US" dirty="0"/>
          </a:p>
        </p:txBody>
      </p:sp>
      <p:graphicFrame>
        <p:nvGraphicFramePr>
          <p:cNvPr id="238" name="차트 2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782314"/>
              </p:ext>
            </p:extLst>
          </p:nvPr>
        </p:nvGraphicFramePr>
        <p:xfrm>
          <a:off x="597326" y="4169036"/>
          <a:ext cx="2710067" cy="2593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9" name="차트 2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741380"/>
              </p:ext>
            </p:extLst>
          </p:nvPr>
        </p:nvGraphicFramePr>
        <p:xfrm>
          <a:off x="3473280" y="4088154"/>
          <a:ext cx="2869940" cy="2820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0" name="TextBox 239"/>
          <p:cNvSpPr txBox="1"/>
          <p:nvPr/>
        </p:nvSpPr>
        <p:spPr>
          <a:xfrm>
            <a:off x="6439197" y="5306244"/>
            <a:ext cx="2873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더 많은 </a:t>
            </a:r>
            <a:r>
              <a:rPr lang="en-US" altLang="ko-KR" sz="1400" dirty="0" smtClean="0"/>
              <a:t>G </a:t>
            </a:r>
            <a:r>
              <a:rPr lang="ko-KR" altLang="en-US" sz="1400" dirty="0" smtClean="0"/>
              <a:t>필요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G</a:t>
            </a:r>
            <a:r>
              <a:rPr lang="ko-KR" altLang="en-US" sz="1400" dirty="0" smtClean="0"/>
              <a:t>를 좀더 작게 나눌 필요성</a:t>
            </a:r>
            <a:endParaRPr lang="en-US" altLang="ko-KR" sz="1400" dirty="0" smtClean="0"/>
          </a:p>
        </p:txBody>
      </p:sp>
      <p:sp>
        <p:nvSpPr>
          <p:cNvPr id="241" name="아래쪽 화살표 240"/>
          <p:cNvSpPr/>
          <p:nvPr/>
        </p:nvSpPr>
        <p:spPr>
          <a:xfrm rot="16200000">
            <a:off x="6443094" y="4818487"/>
            <a:ext cx="387882" cy="587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5" y="5838849"/>
            <a:ext cx="141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Range </a:t>
            </a:r>
            <a:r>
              <a:rPr lang="ko-KR" altLang="en-US" sz="1200" dirty="0" smtClean="0"/>
              <a:t>고정</a:t>
            </a:r>
            <a:endParaRPr lang="ko-KR" altLang="en-US" sz="1200" dirty="0"/>
          </a:p>
        </p:txBody>
      </p:sp>
      <p:sp>
        <p:nvSpPr>
          <p:cNvPr id="242" name="TextBox 241"/>
          <p:cNvSpPr txBox="1"/>
          <p:nvPr/>
        </p:nvSpPr>
        <p:spPr>
          <a:xfrm>
            <a:off x="3701143" y="4335235"/>
            <a:ext cx="141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이미지 수 고정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754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</a:t>
            </a:r>
            <a:r>
              <a:rPr lang="ko-KR" altLang="en-US" sz="1600" b="1" u="sng" dirty="0" smtClean="0"/>
              <a:t>추가 </a:t>
            </a:r>
            <a:r>
              <a:rPr lang="ko-KR" altLang="en-US" sz="1600" b="1" u="sng" dirty="0" err="1" smtClean="0">
                <a:solidFill>
                  <a:srgbClr val="FF0000"/>
                </a:solidFill>
              </a:rPr>
              <a:t>실험중</a:t>
            </a:r>
            <a:endParaRPr lang="en-US" altLang="ko-KR" sz="1600" b="1" u="sng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767" y="1038918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“</a:t>
            </a:r>
            <a:r>
              <a:rPr lang="ko-KR" altLang="en-US" sz="1600" dirty="0" smtClean="0"/>
              <a:t>더 </a:t>
            </a:r>
            <a:r>
              <a:rPr lang="ko-KR" altLang="en-US" sz="1600" b="1" dirty="0" smtClean="0"/>
              <a:t>많은 세대</a:t>
            </a:r>
            <a:r>
              <a:rPr lang="en-US" altLang="ko-KR" sz="1600" b="1" dirty="0" smtClean="0"/>
              <a:t>(G)</a:t>
            </a:r>
            <a:r>
              <a:rPr lang="ko-KR" altLang="en-US" sz="1600" dirty="0" smtClean="0"/>
              <a:t>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“Pool </a:t>
            </a:r>
            <a:r>
              <a:rPr lang="ko-KR" altLang="en-US" sz="1600" b="1" dirty="0" smtClean="0"/>
              <a:t>크기 축소</a:t>
            </a:r>
            <a:r>
              <a:rPr lang="en-US" altLang="ko-KR" sz="1600" dirty="0" smtClean="0"/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좀더 자세한 변화 관찰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학습 완료 시점까지의 도달 확인 필요 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624310"/>
              </p:ext>
            </p:extLst>
          </p:nvPr>
        </p:nvGraphicFramePr>
        <p:xfrm>
          <a:off x="427767" y="3554081"/>
          <a:ext cx="80948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403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893564161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779984817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778592149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2559398241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596560759"/>
                    </a:ext>
                  </a:extLst>
                </a:gridCol>
                <a:gridCol w="1156403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464461"/>
              </p:ext>
            </p:extLst>
          </p:nvPr>
        </p:nvGraphicFramePr>
        <p:xfrm>
          <a:off x="427767" y="2233708"/>
          <a:ext cx="809482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404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1156404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939609" y="2284244"/>
            <a:ext cx="763448" cy="1010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53786" y="3659771"/>
            <a:ext cx="418616" cy="1010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2"/>
            <a:endCxn id="15" idx="0"/>
          </p:cNvCxnSpPr>
          <p:nvPr/>
        </p:nvCxnSpPr>
        <p:spPr>
          <a:xfrm flipH="1">
            <a:off x="2463094" y="3294985"/>
            <a:ext cx="858239" cy="364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아래쪽 화살표 18"/>
          <p:cNvSpPr/>
          <p:nvPr/>
        </p:nvSpPr>
        <p:spPr>
          <a:xfrm>
            <a:off x="726614" y="4785316"/>
            <a:ext cx="328845" cy="397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22737"/>
              </p:ext>
            </p:extLst>
          </p:nvPr>
        </p:nvGraphicFramePr>
        <p:xfrm>
          <a:off x="427767" y="5151844"/>
          <a:ext cx="80948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403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893564161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779984817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778592149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2559398241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578202">
                  <a:extLst>
                    <a:ext uri="{9D8B030D-6E8A-4147-A177-3AD203B41FA5}">
                      <a16:colId xmlns:a16="http://schemas.microsoft.com/office/drawing/2014/main" val="596560759"/>
                    </a:ext>
                  </a:extLst>
                </a:gridCol>
                <a:gridCol w="1156403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 smtClean="0">
                          <a:solidFill>
                            <a:schemeClr val="tx1"/>
                          </a:solidFill>
                        </a:rPr>
                        <a:t>Patch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26k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09717" y="6264364"/>
            <a:ext cx="90981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 이미지의 경우 두 가지 케이스 실험을 </a:t>
            </a:r>
            <a:r>
              <a:rPr lang="ko-KR" altLang="en-US" sz="1100" dirty="0" err="1" smtClean="0"/>
              <a:t>계획중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Balanced : </a:t>
            </a:r>
            <a:r>
              <a:rPr lang="ko-KR" altLang="en-US" sz="1100" dirty="0" smtClean="0"/>
              <a:t>실험실 환경</a:t>
            </a:r>
            <a:r>
              <a:rPr lang="en-US" altLang="ko-KR" sz="1100" dirty="0" smtClean="0"/>
              <a:t>, class</a:t>
            </a:r>
            <a:r>
              <a:rPr lang="ko-KR" altLang="en-US" sz="1100" dirty="0" smtClean="0"/>
              <a:t>별 이미지를 </a:t>
            </a:r>
            <a:r>
              <a:rPr lang="en-US" altLang="ko-KR" sz="1100" dirty="0" smtClean="0"/>
              <a:t>balancing </a:t>
            </a:r>
            <a:r>
              <a:rPr lang="ko-KR" altLang="en-US" sz="1100" dirty="0" smtClean="0"/>
              <a:t>하여 실험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Radom G : </a:t>
            </a:r>
            <a:r>
              <a:rPr lang="ko-KR" altLang="en-US" sz="1100" dirty="0" smtClean="0"/>
              <a:t>각 세대의 </a:t>
            </a:r>
            <a:r>
              <a:rPr lang="en-US" altLang="ko-KR" sz="1100" dirty="0" smtClean="0"/>
              <a:t>pool</a:t>
            </a:r>
            <a:r>
              <a:rPr lang="ko-KR" altLang="en-US" sz="1100" dirty="0" smtClean="0"/>
              <a:t>을 구성할 때 랜덤으로 이미지를 추출 </a:t>
            </a:r>
            <a:r>
              <a:rPr lang="en-US" altLang="ko-KR" sz="1100" dirty="0" smtClean="0"/>
              <a:t>(N</a:t>
            </a:r>
            <a:r>
              <a:rPr lang="ko-KR" altLang="en-US" sz="1100" dirty="0" smtClean="0"/>
              <a:t>이 많은 조건임</a:t>
            </a:r>
            <a:r>
              <a:rPr lang="en-US" altLang="ko-KR" sz="1100" dirty="0" smtClean="0"/>
              <a:t>) 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7811728" y="6264364"/>
            <a:ext cx="133227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1D1C1D"/>
                </a:solidFill>
                <a:latin typeface="+mj-ea"/>
                <a:ea typeface="+mj-ea"/>
              </a:rPr>
              <a:t>test D : 8182</a:t>
            </a:r>
            <a:r>
              <a:rPr lang="en-US" altLang="ko-KR" sz="1100" dirty="0">
                <a:latin typeface="+mj-ea"/>
                <a:ea typeface="+mj-ea"/>
              </a:rPr>
              <a:t/>
            </a:r>
            <a:br>
              <a:rPr lang="en-US" altLang="ko-KR" sz="1100" dirty="0">
                <a:latin typeface="+mj-ea"/>
                <a:ea typeface="+mj-ea"/>
              </a:rPr>
            </a:br>
            <a:r>
              <a:rPr lang="en-US" altLang="ko-KR" sz="1100" dirty="0">
                <a:solidFill>
                  <a:srgbClr val="1D1C1D"/>
                </a:solidFill>
                <a:latin typeface="+mj-ea"/>
                <a:ea typeface="+mj-ea"/>
              </a:rPr>
              <a:t>test M: 8878</a:t>
            </a:r>
            <a:r>
              <a:rPr lang="en-US" altLang="ko-KR" sz="1100" dirty="0">
                <a:latin typeface="+mj-ea"/>
                <a:ea typeface="+mj-ea"/>
              </a:rPr>
              <a:t/>
            </a:r>
            <a:br>
              <a:rPr lang="en-US" altLang="ko-KR" sz="1100" dirty="0">
                <a:latin typeface="+mj-ea"/>
                <a:ea typeface="+mj-ea"/>
              </a:rPr>
            </a:br>
            <a:r>
              <a:rPr lang="en-US" altLang="ko-KR" sz="1100" dirty="0">
                <a:solidFill>
                  <a:srgbClr val="1D1C1D"/>
                </a:solidFill>
                <a:latin typeface="+mj-ea"/>
                <a:ea typeface="+mj-ea"/>
              </a:rPr>
              <a:t>test  N: 10837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99719" y="5594763"/>
            <a:ext cx="473755" cy="259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8" idx="2"/>
          </p:cNvCxnSpPr>
          <p:nvPr/>
        </p:nvCxnSpPr>
        <p:spPr>
          <a:xfrm>
            <a:off x="7936597" y="5853859"/>
            <a:ext cx="236877" cy="560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2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</a:t>
            </a:r>
            <a:r>
              <a:rPr lang="ko-KR" altLang="en-US" sz="1600" b="1" u="sng" dirty="0" smtClean="0"/>
              <a:t>추가 실험 </a:t>
            </a:r>
            <a:r>
              <a:rPr lang="en-US" altLang="ko-KR" sz="1600" b="1" u="sng" dirty="0" smtClean="0"/>
              <a:t>– G </a:t>
            </a:r>
            <a:r>
              <a:rPr lang="ko-KR" altLang="en-US" sz="1600" b="1" u="sng" dirty="0" smtClean="0"/>
              <a:t>증가 </a:t>
            </a:r>
            <a:r>
              <a:rPr lang="en-US" altLang="ko-KR" sz="1600" b="1" u="sng" dirty="0" smtClean="0"/>
              <a:t>(</a:t>
            </a:r>
            <a:r>
              <a:rPr lang="en-US" altLang="ko-KR" sz="1600" b="1" u="sng" dirty="0" err="1" smtClean="0">
                <a:solidFill>
                  <a:srgbClr val="FF0000"/>
                </a:solidFill>
              </a:rPr>
              <a:t>cifar</a:t>
            </a:r>
            <a:r>
              <a:rPr lang="en-US" altLang="ko-KR" sz="1600" b="1" u="sng" dirty="0" smtClean="0">
                <a:solidFill>
                  <a:srgbClr val="FF0000"/>
                </a:solidFill>
              </a:rPr>
              <a:t> 10</a:t>
            </a:r>
            <a:r>
              <a:rPr lang="en-US" altLang="ko-KR" sz="1600" b="1" u="sng" dirty="0" smtClean="0"/>
              <a:t>)</a:t>
            </a:r>
          </a:p>
        </p:txBody>
      </p:sp>
      <p:graphicFrame>
        <p:nvGraphicFramePr>
          <p:cNvPr id="21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9446303"/>
              </p:ext>
            </p:extLst>
          </p:nvPr>
        </p:nvGraphicFramePr>
        <p:xfrm>
          <a:off x="4710112" y="1445420"/>
          <a:ext cx="4333875" cy="4605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226532"/>
              </p:ext>
            </p:extLst>
          </p:nvPr>
        </p:nvGraphicFramePr>
        <p:xfrm>
          <a:off x="40729" y="1666875"/>
          <a:ext cx="4533463" cy="3800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2133">
                  <a:extLst>
                    <a:ext uri="{9D8B030D-6E8A-4147-A177-3AD203B41FA5}">
                      <a16:colId xmlns:a16="http://schemas.microsoft.com/office/drawing/2014/main" val="3396057777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293805366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3388918271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2020374742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3943253306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537439685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3370058165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2329370233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914002102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917788273"/>
                    </a:ext>
                  </a:extLst>
                </a:gridCol>
                <a:gridCol w="412133">
                  <a:extLst>
                    <a:ext uri="{9D8B030D-6E8A-4147-A177-3AD203B41FA5}">
                      <a16:colId xmlns:a16="http://schemas.microsoft.com/office/drawing/2014/main" val="79052508"/>
                    </a:ext>
                  </a:extLst>
                </a:gridCol>
              </a:tblGrid>
              <a:tr h="28265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173864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77.96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78.57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42093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81.27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35882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589615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636610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67.75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698511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&gt;= 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66.62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73.56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76.05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82.06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87703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958416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&gt;= 0.2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66.62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71.7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40123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73.71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76.82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02351"/>
                  </a:ext>
                </a:extLst>
              </a:tr>
              <a:tr h="28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77.98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80.73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26529"/>
                  </a:ext>
                </a:extLst>
              </a:tr>
              <a:tr h="6912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random sampling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78.49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4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99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</a:t>
            </a:r>
            <a:r>
              <a:rPr lang="ko-KR" altLang="en-US" sz="1600" b="1" u="sng" dirty="0" smtClean="0"/>
              <a:t>추가 실험 </a:t>
            </a:r>
            <a:r>
              <a:rPr lang="en-US" altLang="ko-KR" sz="1600" b="1" u="sng" dirty="0" smtClean="0"/>
              <a:t>– G </a:t>
            </a:r>
            <a:r>
              <a:rPr lang="ko-KR" altLang="en-US" sz="1600" b="1" u="sng" dirty="0" smtClean="0"/>
              <a:t>증가 </a:t>
            </a:r>
            <a:r>
              <a:rPr lang="en-US" altLang="ko-KR" sz="1600" b="1" u="sng" dirty="0" smtClean="0"/>
              <a:t>(</a:t>
            </a:r>
            <a:r>
              <a:rPr lang="en-US" altLang="ko-KR" sz="1600" b="1" u="sng" dirty="0" err="1" smtClean="0"/>
              <a:t>cifar</a:t>
            </a:r>
            <a:r>
              <a:rPr lang="en-US" altLang="ko-KR" sz="1600" b="1" u="sng" dirty="0" smtClean="0"/>
              <a:t> 10)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1328"/>
              </p:ext>
            </p:extLst>
          </p:nvPr>
        </p:nvGraphicFramePr>
        <p:xfrm>
          <a:off x="1053928" y="5210175"/>
          <a:ext cx="6151783" cy="973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253">
                  <a:extLst>
                    <a:ext uri="{9D8B030D-6E8A-4147-A177-3AD203B41FA5}">
                      <a16:colId xmlns:a16="http://schemas.microsoft.com/office/drawing/2014/main" val="3228313897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2888815754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2499576401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1567761578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511977168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1207376967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2086069859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3086459402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490679335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1492970004"/>
                    </a:ext>
                  </a:extLst>
                </a:gridCol>
                <a:gridCol w="559253">
                  <a:extLst>
                    <a:ext uri="{9D8B030D-6E8A-4147-A177-3AD203B41FA5}">
                      <a16:colId xmlns:a16="http://schemas.microsoft.com/office/drawing/2014/main" val="42517933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3548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&gt;= 0.8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66.62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80.17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81.27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965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&gt;= 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66.62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82.06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99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random sampling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66.32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73.82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74.92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76.61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78.49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42777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0965770"/>
              </p:ext>
            </p:extLst>
          </p:nvPr>
        </p:nvGraphicFramePr>
        <p:xfrm>
          <a:off x="2675667" y="1381032"/>
          <a:ext cx="3405188" cy="354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574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patch </a:t>
            </a:r>
            <a:r>
              <a:rPr lang="ko-KR" altLang="en-US" sz="1600" b="1" u="sng" dirty="0" smtClean="0"/>
              <a:t>분류기 실험</a:t>
            </a:r>
            <a:endParaRPr lang="en-US" altLang="ko-KR" sz="1600" b="1" u="sng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32748"/>
              </p:ext>
            </p:extLst>
          </p:nvPr>
        </p:nvGraphicFramePr>
        <p:xfrm>
          <a:off x="740846" y="1247508"/>
          <a:ext cx="7271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850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89356416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779984817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778592149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55939824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596560759"/>
                    </a:ext>
                  </a:extLst>
                </a:gridCol>
                <a:gridCol w="1038850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solidFill>
                            <a:schemeClr val="tx1"/>
                          </a:solidFill>
                        </a:rPr>
                        <a:t>Patch</a:t>
                      </a:r>
                      <a:endParaRPr lang="ko-KR" alt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26k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151232"/>
              </p:ext>
            </p:extLst>
          </p:nvPr>
        </p:nvGraphicFramePr>
        <p:xfrm>
          <a:off x="190947" y="2581270"/>
          <a:ext cx="4667248" cy="28670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406">
                  <a:extLst>
                    <a:ext uri="{9D8B030D-6E8A-4147-A177-3AD203B41FA5}">
                      <a16:colId xmlns:a16="http://schemas.microsoft.com/office/drawing/2014/main" val="5036413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7035962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2572632321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46407047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55521407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6554104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6044333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053044255"/>
                    </a:ext>
                  </a:extLst>
                </a:gridCol>
              </a:tblGrid>
              <a:tr h="26063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835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65.68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85.97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84.15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72.6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0210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37388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5097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80.38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56.11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62313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55.53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57.22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7263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990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8598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71472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50589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80.14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732750"/>
                  </a:ext>
                </a:extLst>
              </a:tr>
            </a:tbl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36423"/>
              </p:ext>
            </p:extLst>
          </p:nvPr>
        </p:nvGraphicFramePr>
        <p:xfrm>
          <a:off x="4930401" y="2466975"/>
          <a:ext cx="3861174" cy="315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51848" y="5953653"/>
            <a:ext cx="4497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</a:t>
            </a:r>
            <a:r>
              <a:rPr lang="ko-KR" altLang="en-US" b="1" dirty="0" err="1" smtClean="0"/>
              <a:t>재실험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필요 </a:t>
            </a:r>
            <a:r>
              <a:rPr lang="en-US" altLang="ko-KR" b="1" dirty="0" smtClean="0"/>
              <a:t>– G </a:t>
            </a:r>
            <a:r>
              <a:rPr lang="ko-KR" altLang="en-US" b="1" dirty="0" smtClean="0"/>
              <a:t>증가 필요</a:t>
            </a:r>
            <a:r>
              <a:rPr lang="en-US" altLang="ko-KR" b="1" dirty="0" smtClean="0"/>
              <a:t>, sampling </a:t>
            </a:r>
            <a:r>
              <a:rPr lang="ko-KR" altLang="en-US" b="1" dirty="0" smtClean="0"/>
              <a:t>감소</a:t>
            </a:r>
            <a:endParaRPr lang="en-US" altLang="ko-KR" b="1" dirty="0" smtClean="0"/>
          </a:p>
          <a:p>
            <a:r>
              <a:rPr lang="en-US" altLang="ko-KR" b="1" dirty="0" err="1" smtClean="0"/>
              <a:t>Resnet</a:t>
            </a:r>
            <a:r>
              <a:rPr lang="en-US" altLang="ko-KR" b="1" dirty="0" smtClean="0"/>
              <a:t> 18-&gt; 50 </a:t>
            </a:r>
            <a:r>
              <a:rPr lang="en-US" altLang="ko-KR" b="1" dirty="0" err="1" smtClean="0"/>
              <a:t>densenet</a:t>
            </a:r>
            <a:r>
              <a:rPr lang="en-US" altLang="ko-KR" b="1" dirty="0" smtClean="0"/>
              <a:t> 201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8361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 – WSI </a:t>
            </a:r>
            <a:r>
              <a:rPr lang="ko-KR" altLang="en-US" sz="2000" b="1" dirty="0" smtClean="0">
                <a:latin typeface="+mj-ea"/>
                <a:ea typeface="+mj-ea"/>
              </a:rPr>
              <a:t>업데이트 전략 실험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23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4610550" y="5302537"/>
            <a:ext cx="1576208" cy="4455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021216"/>
              </p:ext>
            </p:extLst>
          </p:nvPr>
        </p:nvGraphicFramePr>
        <p:xfrm>
          <a:off x="511039" y="4662373"/>
          <a:ext cx="40071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04">
                  <a:extLst>
                    <a:ext uri="{9D8B030D-6E8A-4147-A177-3AD203B41FA5}">
                      <a16:colId xmlns:a16="http://schemas.microsoft.com/office/drawing/2014/main" val="3488719716"/>
                    </a:ext>
                  </a:extLst>
                </a:gridCol>
                <a:gridCol w="1093862">
                  <a:extLst>
                    <a:ext uri="{9D8B030D-6E8A-4147-A177-3AD203B41FA5}">
                      <a16:colId xmlns:a16="http://schemas.microsoft.com/office/drawing/2014/main" val="4144978571"/>
                    </a:ext>
                  </a:extLst>
                </a:gridCol>
                <a:gridCol w="1805157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소분류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사례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FN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TN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TP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1231" y="3253256"/>
            <a:ext cx="7014764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업데이트 전략 분석 </a:t>
            </a:r>
            <a:r>
              <a:rPr lang="en-US" altLang="ko-KR" sz="1600" b="1" u="sng" dirty="0" smtClean="0"/>
              <a:t>: </a:t>
            </a:r>
            <a:r>
              <a:rPr lang="ko-KR" altLang="en-US" sz="1600" b="1" u="sng" dirty="0" smtClean="0"/>
              <a:t>예측 차이</a:t>
            </a:r>
            <a:endParaRPr lang="en-US" altLang="ko-KR" sz="16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‘</a:t>
            </a:r>
            <a:r>
              <a:rPr lang="ko-KR" altLang="en-US" sz="1600" dirty="0" smtClean="0"/>
              <a:t>모델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전문가 예측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차이에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영향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사례에 대한 학습 시 모델의 변화 형태 관찰 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8665" y="4923824"/>
            <a:ext cx="864096" cy="98522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87755"/>
              </p:ext>
            </p:extLst>
          </p:nvPr>
        </p:nvGraphicFramePr>
        <p:xfrm>
          <a:off x="6219416" y="4662373"/>
          <a:ext cx="273845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3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  <a:gridCol w="1306287">
                  <a:extLst>
                    <a:ext uri="{9D8B030D-6E8A-4147-A177-3AD203B41FA5}">
                      <a16:colId xmlns:a16="http://schemas.microsoft.com/office/drawing/2014/main" val="4088734233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사례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영향력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1039" y="661043"/>
            <a:ext cx="701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/>
              <a:t>값</a:t>
            </a:r>
            <a:r>
              <a:rPr lang="ko-KR" altLang="en-US" sz="1600" dirty="0" smtClean="0"/>
              <a:t>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 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07" y="1930235"/>
            <a:ext cx="3089695" cy="1215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오른쪽 화살표 18"/>
          <p:cNvSpPr/>
          <p:nvPr/>
        </p:nvSpPr>
        <p:spPr>
          <a:xfrm>
            <a:off x="4206553" y="2377424"/>
            <a:ext cx="1576208" cy="4455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668" y="1998711"/>
            <a:ext cx="864096" cy="985229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45558"/>
              </p:ext>
            </p:extLst>
          </p:nvPr>
        </p:nvGraphicFramePr>
        <p:xfrm>
          <a:off x="6146770" y="1657518"/>
          <a:ext cx="27384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3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  <a:gridCol w="1306287">
                  <a:extLst>
                    <a:ext uri="{9D8B030D-6E8A-4147-A177-3AD203B41FA5}">
                      <a16:colId xmlns:a16="http://schemas.microsoft.com/office/drawing/2014/main" val="4088734233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스코어 범위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영향력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0.9=&lt;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0.8=&lt;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0.7=&lt;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0.3=&lt;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3055" y="661043"/>
            <a:ext cx="8504811" cy="2642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2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4480</TotalTime>
  <Words>2143</Words>
  <Application>Microsoft Office PowerPoint</Application>
  <PresentationFormat>화면 슬라이드 쇼(4:3)</PresentationFormat>
  <Paragraphs>864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65</cp:revision>
  <dcterms:created xsi:type="dcterms:W3CDTF">2022-04-27T02:16:25Z</dcterms:created>
  <dcterms:modified xsi:type="dcterms:W3CDTF">2022-06-10T07:19:37Z</dcterms:modified>
</cp:coreProperties>
</file>